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Times New Roman Bold" panose="02020803070505020304" pitchFamily="18"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2.pn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 Type="http://schemas.openxmlformats.org/officeDocument/2006/relationships/image" Target="../media/image1.png"/><Relationship Id="rId16"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7.png"/><Relationship Id="rId3" Type="http://schemas.openxmlformats.org/officeDocument/2006/relationships/image" Target="../media/image46.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62.png"/><Relationship Id="rId5" Type="http://schemas.openxmlformats.org/officeDocument/2006/relationships/image" Target="../media/image49.png"/><Relationship Id="rId10" Type="http://schemas.openxmlformats.org/officeDocument/2006/relationships/image" Target="../media/image61.png"/><Relationship Id="rId4" Type="http://schemas.openxmlformats.org/officeDocument/2006/relationships/image" Target="../media/image48.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7.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66.png"/><Relationship Id="rId5" Type="http://schemas.openxmlformats.org/officeDocument/2006/relationships/image" Target="../media/image64.png"/><Relationship Id="rId10" Type="http://schemas.openxmlformats.org/officeDocument/2006/relationships/image" Target="../media/image65.png"/><Relationship Id="rId4" Type="http://schemas.openxmlformats.org/officeDocument/2006/relationships/image" Target="../media/image53.pn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15.jpeg"/><Relationship Id="rId12" Type="http://schemas.openxmlformats.org/officeDocument/2006/relationships/image" Target="../media/image20.jpeg"/><Relationship Id="rId17" Type="http://schemas.openxmlformats.org/officeDocument/2006/relationships/image" Target="../media/image25.jpeg"/><Relationship Id="rId2" Type="http://schemas.openxmlformats.org/officeDocument/2006/relationships/image" Target="../media/image1.png"/><Relationship Id="rId16"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 Id="rId1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6704932"/>
            <a:ext cx="16417807" cy="604520"/>
          </a:xfrm>
          <a:prstGeom prst="rect">
            <a:avLst/>
          </a:prstGeom>
        </p:spPr>
        <p:txBody>
          <a:bodyPr lIns="0" tIns="0" rIns="0" bIns="0" rtlCol="0" anchor="t">
            <a:spAutoFit/>
          </a:bodyPr>
          <a:lstStyle/>
          <a:p>
            <a:pPr algn="l">
              <a:lnSpc>
                <a:spcPts val="4480"/>
              </a:lnSpc>
              <a:spcBef>
                <a:spcPct val="0"/>
              </a:spcBef>
            </a:pPr>
            <a:r>
              <a:rPr lang="en-US" sz="3200">
                <a:solidFill>
                  <a:srgbClr val="FFFFFF"/>
                </a:solidFill>
                <a:latin typeface="Times New Roman"/>
                <a:ea typeface="Times New Roman"/>
                <a:cs typeface="Times New Roman"/>
                <a:sym typeface="Times New Roman"/>
              </a:rPr>
              <a:t>Presentation By Shubha Mahesh, Ravi Verma and Pavan Karehalli Manjegowda</a:t>
            </a:r>
          </a:p>
        </p:txBody>
      </p:sp>
      <p:sp>
        <p:nvSpPr>
          <p:cNvPr id="3" name="TextBox 3"/>
          <p:cNvSpPr txBox="1"/>
          <p:nvPr/>
        </p:nvSpPr>
        <p:spPr>
          <a:xfrm>
            <a:off x="1028700" y="7790240"/>
            <a:ext cx="6167505" cy="1986898"/>
          </a:xfrm>
          <a:prstGeom prst="rect">
            <a:avLst/>
          </a:prstGeom>
        </p:spPr>
        <p:txBody>
          <a:bodyPr lIns="0" tIns="0" rIns="0" bIns="0" rtlCol="0" anchor="t">
            <a:spAutoFit/>
          </a:bodyPr>
          <a:lstStyle/>
          <a:p>
            <a:pPr algn="l">
              <a:lnSpc>
                <a:spcPts val="3885"/>
              </a:lnSpc>
            </a:pPr>
            <a:r>
              <a:rPr lang="en-US" sz="2775">
                <a:solidFill>
                  <a:srgbClr val="FFFFFF"/>
                </a:solidFill>
                <a:latin typeface="Times New Roman"/>
                <a:ea typeface="Times New Roman"/>
                <a:cs typeface="Times New Roman"/>
                <a:sym typeface="Times New Roman"/>
              </a:rPr>
              <a:t>PTI90050</a:t>
            </a:r>
          </a:p>
          <a:p>
            <a:pPr algn="l">
              <a:lnSpc>
                <a:spcPts val="3885"/>
              </a:lnSpc>
            </a:pPr>
            <a:r>
              <a:rPr lang="en-US" sz="2775">
                <a:solidFill>
                  <a:srgbClr val="FFFFFF"/>
                </a:solidFill>
                <a:latin typeface="Times New Roman"/>
                <a:ea typeface="Times New Roman"/>
                <a:cs typeface="Times New Roman"/>
                <a:sym typeface="Times New Roman"/>
              </a:rPr>
              <a:t>Tutor: Prof. Dr.-Ing. Rainer Wasinger</a:t>
            </a:r>
          </a:p>
          <a:p>
            <a:pPr algn="l">
              <a:lnSpc>
                <a:spcPts val="3885"/>
              </a:lnSpc>
            </a:pPr>
            <a:r>
              <a:rPr lang="en-US" sz="2775">
                <a:solidFill>
                  <a:srgbClr val="FFFFFF"/>
                </a:solidFill>
                <a:latin typeface="Times New Roman"/>
                <a:ea typeface="Times New Roman"/>
                <a:cs typeface="Times New Roman"/>
                <a:sym typeface="Times New Roman"/>
              </a:rPr>
              <a:t>Westsächsische Hochschule Zwickau</a:t>
            </a:r>
          </a:p>
          <a:p>
            <a:pPr algn="l">
              <a:lnSpc>
                <a:spcPts val="3885"/>
              </a:lnSpc>
              <a:spcBef>
                <a:spcPct val="0"/>
              </a:spcBef>
            </a:pPr>
            <a:endParaRPr lang="en-US" sz="2775">
              <a:solidFill>
                <a:srgbClr val="FFFFFF"/>
              </a:solidFill>
              <a:latin typeface="Times New Roman"/>
              <a:ea typeface="Times New Roman"/>
              <a:cs typeface="Times New Roman"/>
              <a:sym typeface="Times New Roman"/>
            </a:endParaRPr>
          </a:p>
        </p:txBody>
      </p:sp>
      <p:sp>
        <p:nvSpPr>
          <p:cNvPr id="4" name="TextBox 4"/>
          <p:cNvSpPr txBox="1"/>
          <p:nvPr/>
        </p:nvSpPr>
        <p:spPr>
          <a:xfrm>
            <a:off x="1092101" y="1033113"/>
            <a:ext cx="16103798" cy="5005069"/>
          </a:xfrm>
          <a:prstGeom prst="rect">
            <a:avLst/>
          </a:prstGeom>
        </p:spPr>
        <p:txBody>
          <a:bodyPr lIns="0" tIns="0" rIns="0" bIns="0" rtlCol="0" anchor="t">
            <a:spAutoFit/>
          </a:bodyPr>
          <a:lstStyle/>
          <a:p>
            <a:pPr algn="ctr">
              <a:lnSpc>
                <a:spcPts val="12880"/>
              </a:lnSpc>
            </a:pPr>
            <a:r>
              <a:rPr lang="en-US" sz="9200" b="1">
                <a:solidFill>
                  <a:srgbClr val="FFFFFF"/>
                </a:solidFill>
                <a:latin typeface="Times New Roman Bold"/>
                <a:ea typeface="Times New Roman Bold"/>
                <a:cs typeface="Times New Roman Bold"/>
                <a:sym typeface="Times New Roman Bold"/>
              </a:rPr>
              <a:t>HCI AND ITS APPLICATION</a:t>
            </a:r>
          </a:p>
          <a:p>
            <a:pPr algn="ctr">
              <a:lnSpc>
                <a:spcPts val="12880"/>
              </a:lnSpc>
            </a:pPr>
            <a:r>
              <a:rPr lang="en-US" sz="9200" b="1">
                <a:solidFill>
                  <a:srgbClr val="FFFFFF"/>
                </a:solidFill>
                <a:latin typeface="Times New Roman Bold"/>
                <a:ea typeface="Times New Roman Bold"/>
                <a:cs typeface="Times New Roman Bold"/>
                <a:sym typeface="Times New Roman Bold"/>
              </a:rPr>
              <a:t>TO IOT</a:t>
            </a:r>
          </a:p>
          <a:p>
            <a:pPr algn="ctr">
              <a:lnSpc>
                <a:spcPts val="12880"/>
              </a:lnSpc>
            </a:pPr>
            <a:r>
              <a:rPr lang="en-US" sz="9200" b="1">
                <a:solidFill>
                  <a:srgbClr val="FFFFFF"/>
                </a:solidFill>
                <a:latin typeface="Times New Roman Bold"/>
                <a:ea typeface="Times New Roman Bold"/>
                <a:cs typeface="Times New Roman Bold"/>
                <a:sym typeface="Times New Roman Bold"/>
              </a:rPr>
              <a:t>ZWICKEXPLORER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593387" y="1149842"/>
            <a:ext cx="1820249" cy="3964244"/>
          </a:xfrm>
          <a:custGeom>
            <a:avLst/>
            <a:gdLst/>
            <a:ahLst/>
            <a:cxnLst/>
            <a:rect l="l" t="t" r="r" b="b"/>
            <a:pathLst>
              <a:path w="1820249" h="3964244">
                <a:moveTo>
                  <a:pt x="0" y="0"/>
                </a:moveTo>
                <a:lnTo>
                  <a:pt x="1820249" y="0"/>
                </a:lnTo>
                <a:lnTo>
                  <a:pt x="1820249" y="3964244"/>
                </a:lnTo>
                <a:lnTo>
                  <a:pt x="0" y="3964244"/>
                </a:lnTo>
                <a:lnTo>
                  <a:pt x="0" y="0"/>
                </a:lnTo>
                <a:close/>
              </a:path>
            </a:pathLst>
          </a:custGeom>
          <a:blipFill>
            <a:blip r:embed="rId4"/>
            <a:stretch>
              <a:fillRect/>
            </a:stretch>
          </a:blipFill>
        </p:spPr>
      </p:sp>
      <p:sp>
        <p:nvSpPr>
          <p:cNvPr id="5" name="Freeform 5"/>
          <p:cNvSpPr/>
          <p:nvPr/>
        </p:nvSpPr>
        <p:spPr>
          <a:xfrm>
            <a:off x="5185702" y="1106179"/>
            <a:ext cx="1983052" cy="3966104"/>
          </a:xfrm>
          <a:custGeom>
            <a:avLst/>
            <a:gdLst/>
            <a:ahLst/>
            <a:cxnLst/>
            <a:rect l="l" t="t" r="r" b="b"/>
            <a:pathLst>
              <a:path w="1983052" h="3966104">
                <a:moveTo>
                  <a:pt x="0" y="0"/>
                </a:moveTo>
                <a:lnTo>
                  <a:pt x="1983053" y="0"/>
                </a:lnTo>
                <a:lnTo>
                  <a:pt x="1983053" y="3966104"/>
                </a:lnTo>
                <a:lnTo>
                  <a:pt x="0" y="3966104"/>
                </a:lnTo>
                <a:lnTo>
                  <a:pt x="0" y="0"/>
                </a:lnTo>
                <a:close/>
              </a:path>
            </a:pathLst>
          </a:custGeom>
          <a:blipFill>
            <a:blip r:embed="rId5"/>
            <a:stretch>
              <a:fillRect/>
            </a:stretch>
          </a:blipFill>
        </p:spPr>
      </p:sp>
      <p:sp>
        <p:nvSpPr>
          <p:cNvPr id="6" name="Freeform 6"/>
          <p:cNvSpPr/>
          <p:nvPr/>
        </p:nvSpPr>
        <p:spPr>
          <a:xfrm>
            <a:off x="7706755" y="1111144"/>
            <a:ext cx="1892713" cy="3919336"/>
          </a:xfrm>
          <a:custGeom>
            <a:avLst/>
            <a:gdLst/>
            <a:ahLst/>
            <a:cxnLst/>
            <a:rect l="l" t="t" r="r" b="b"/>
            <a:pathLst>
              <a:path w="1892713" h="3919336">
                <a:moveTo>
                  <a:pt x="0" y="0"/>
                </a:moveTo>
                <a:lnTo>
                  <a:pt x="1892712" y="0"/>
                </a:lnTo>
                <a:lnTo>
                  <a:pt x="1892712" y="3919336"/>
                </a:lnTo>
                <a:lnTo>
                  <a:pt x="0" y="3919336"/>
                </a:lnTo>
                <a:lnTo>
                  <a:pt x="0" y="0"/>
                </a:lnTo>
                <a:close/>
              </a:path>
            </a:pathLst>
          </a:custGeom>
          <a:blipFill>
            <a:blip r:embed="rId6"/>
            <a:stretch>
              <a:fillRect/>
            </a:stretch>
          </a:blipFill>
        </p:spPr>
      </p:sp>
      <p:sp>
        <p:nvSpPr>
          <p:cNvPr id="7" name="Freeform 7"/>
          <p:cNvSpPr/>
          <p:nvPr/>
        </p:nvSpPr>
        <p:spPr>
          <a:xfrm>
            <a:off x="10099764" y="1111144"/>
            <a:ext cx="2003760" cy="3919336"/>
          </a:xfrm>
          <a:custGeom>
            <a:avLst/>
            <a:gdLst/>
            <a:ahLst/>
            <a:cxnLst/>
            <a:rect l="l" t="t" r="r" b="b"/>
            <a:pathLst>
              <a:path w="2003760" h="3919336">
                <a:moveTo>
                  <a:pt x="0" y="0"/>
                </a:moveTo>
                <a:lnTo>
                  <a:pt x="2003761" y="0"/>
                </a:lnTo>
                <a:lnTo>
                  <a:pt x="2003761" y="3919336"/>
                </a:lnTo>
                <a:lnTo>
                  <a:pt x="0" y="3919336"/>
                </a:lnTo>
                <a:lnTo>
                  <a:pt x="0" y="0"/>
                </a:lnTo>
                <a:close/>
              </a:path>
            </a:pathLst>
          </a:custGeom>
          <a:blipFill>
            <a:blip r:embed="rId7"/>
            <a:stretch>
              <a:fillRect/>
            </a:stretch>
          </a:blipFill>
        </p:spPr>
      </p:sp>
      <p:sp>
        <p:nvSpPr>
          <p:cNvPr id="8" name="Freeform 8"/>
          <p:cNvSpPr/>
          <p:nvPr/>
        </p:nvSpPr>
        <p:spPr>
          <a:xfrm>
            <a:off x="12556506" y="1106179"/>
            <a:ext cx="2043907" cy="3924301"/>
          </a:xfrm>
          <a:custGeom>
            <a:avLst/>
            <a:gdLst/>
            <a:ahLst/>
            <a:cxnLst/>
            <a:rect l="l" t="t" r="r" b="b"/>
            <a:pathLst>
              <a:path w="2043907" h="3924301">
                <a:moveTo>
                  <a:pt x="0" y="0"/>
                </a:moveTo>
                <a:lnTo>
                  <a:pt x="2043907" y="0"/>
                </a:lnTo>
                <a:lnTo>
                  <a:pt x="2043907" y="3924301"/>
                </a:lnTo>
                <a:lnTo>
                  <a:pt x="0" y="3924301"/>
                </a:lnTo>
                <a:lnTo>
                  <a:pt x="0" y="0"/>
                </a:lnTo>
                <a:close/>
              </a:path>
            </a:pathLst>
          </a:custGeom>
          <a:blipFill>
            <a:blip r:embed="rId8"/>
            <a:stretch>
              <a:fillRect/>
            </a:stretch>
          </a:blipFill>
        </p:spPr>
      </p:sp>
      <p:sp>
        <p:nvSpPr>
          <p:cNvPr id="9" name="Freeform 9"/>
          <p:cNvSpPr/>
          <p:nvPr/>
        </p:nvSpPr>
        <p:spPr>
          <a:xfrm>
            <a:off x="14959200" y="1111144"/>
            <a:ext cx="2082147" cy="3919336"/>
          </a:xfrm>
          <a:custGeom>
            <a:avLst/>
            <a:gdLst/>
            <a:ahLst/>
            <a:cxnLst/>
            <a:rect l="l" t="t" r="r" b="b"/>
            <a:pathLst>
              <a:path w="2082147" h="3919336">
                <a:moveTo>
                  <a:pt x="0" y="0"/>
                </a:moveTo>
                <a:lnTo>
                  <a:pt x="2082147" y="0"/>
                </a:lnTo>
                <a:lnTo>
                  <a:pt x="2082147" y="3919336"/>
                </a:lnTo>
                <a:lnTo>
                  <a:pt x="0" y="3919336"/>
                </a:lnTo>
                <a:lnTo>
                  <a:pt x="0" y="0"/>
                </a:lnTo>
                <a:close/>
              </a:path>
            </a:pathLst>
          </a:custGeom>
          <a:blipFill>
            <a:blip r:embed="rId9"/>
            <a:stretch>
              <a:fillRect/>
            </a:stretch>
          </a:blipFill>
        </p:spPr>
      </p:sp>
      <p:sp>
        <p:nvSpPr>
          <p:cNvPr id="10" name="Freeform 10"/>
          <p:cNvSpPr/>
          <p:nvPr/>
        </p:nvSpPr>
        <p:spPr>
          <a:xfrm>
            <a:off x="2960349" y="5967260"/>
            <a:ext cx="1806973" cy="3687701"/>
          </a:xfrm>
          <a:custGeom>
            <a:avLst/>
            <a:gdLst/>
            <a:ahLst/>
            <a:cxnLst/>
            <a:rect l="l" t="t" r="r" b="b"/>
            <a:pathLst>
              <a:path w="1806973" h="3687701">
                <a:moveTo>
                  <a:pt x="0" y="0"/>
                </a:moveTo>
                <a:lnTo>
                  <a:pt x="1806974" y="0"/>
                </a:lnTo>
                <a:lnTo>
                  <a:pt x="1806974" y="3687701"/>
                </a:lnTo>
                <a:lnTo>
                  <a:pt x="0" y="3687701"/>
                </a:lnTo>
                <a:lnTo>
                  <a:pt x="0" y="0"/>
                </a:lnTo>
                <a:close/>
              </a:path>
            </a:pathLst>
          </a:custGeom>
          <a:blipFill>
            <a:blip r:embed="rId10"/>
            <a:stretch>
              <a:fillRect/>
            </a:stretch>
          </a:blipFill>
        </p:spPr>
      </p:sp>
      <p:sp>
        <p:nvSpPr>
          <p:cNvPr id="11" name="Freeform 11"/>
          <p:cNvSpPr/>
          <p:nvPr/>
        </p:nvSpPr>
        <p:spPr>
          <a:xfrm>
            <a:off x="5327312" y="5932364"/>
            <a:ext cx="1863827" cy="3690747"/>
          </a:xfrm>
          <a:custGeom>
            <a:avLst/>
            <a:gdLst/>
            <a:ahLst/>
            <a:cxnLst/>
            <a:rect l="l" t="t" r="r" b="b"/>
            <a:pathLst>
              <a:path w="1863827" h="3690747">
                <a:moveTo>
                  <a:pt x="0" y="0"/>
                </a:moveTo>
                <a:lnTo>
                  <a:pt x="1863827" y="0"/>
                </a:lnTo>
                <a:lnTo>
                  <a:pt x="1863827" y="3690747"/>
                </a:lnTo>
                <a:lnTo>
                  <a:pt x="0" y="3690747"/>
                </a:lnTo>
                <a:lnTo>
                  <a:pt x="0" y="0"/>
                </a:lnTo>
                <a:close/>
              </a:path>
            </a:pathLst>
          </a:custGeom>
          <a:blipFill>
            <a:blip r:embed="rId11"/>
            <a:stretch>
              <a:fillRect/>
            </a:stretch>
          </a:blipFill>
        </p:spPr>
      </p:sp>
      <p:sp>
        <p:nvSpPr>
          <p:cNvPr id="12" name="Freeform 12"/>
          <p:cNvSpPr/>
          <p:nvPr/>
        </p:nvSpPr>
        <p:spPr>
          <a:xfrm>
            <a:off x="7788139" y="5900514"/>
            <a:ext cx="1808466" cy="3690747"/>
          </a:xfrm>
          <a:custGeom>
            <a:avLst/>
            <a:gdLst/>
            <a:ahLst/>
            <a:cxnLst/>
            <a:rect l="l" t="t" r="r" b="b"/>
            <a:pathLst>
              <a:path w="1808466" h="3690747">
                <a:moveTo>
                  <a:pt x="0" y="0"/>
                </a:moveTo>
                <a:lnTo>
                  <a:pt x="1808467" y="0"/>
                </a:lnTo>
                <a:lnTo>
                  <a:pt x="1808467" y="3690747"/>
                </a:lnTo>
                <a:lnTo>
                  <a:pt x="0" y="3690747"/>
                </a:lnTo>
                <a:lnTo>
                  <a:pt x="0" y="0"/>
                </a:lnTo>
                <a:close/>
              </a:path>
            </a:pathLst>
          </a:custGeom>
          <a:blipFill>
            <a:blip r:embed="rId12"/>
            <a:stretch>
              <a:fillRect/>
            </a:stretch>
          </a:blipFill>
        </p:spPr>
      </p:sp>
      <p:sp>
        <p:nvSpPr>
          <p:cNvPr id="13" name="Freeform 13"/>
          <p:cNvSpPr/>
          <p:nvPr/>
        </p:nvSpPr>
        <p:spPr>
          <a:xfrm>
            <a:off x="10221319" y="5900514"/>
            <a:ext cx="1929799" cy="3649739"/>
          </a:xfrm>
          <a:custGeom>
            <a:avLst/>
            <a:gdLst/>
            <a:ahLst/>
            <a:cxnLst/>
            <a:rect l="l" t="t" r="r" b="b"/>
            <a:pathLst>
              <a:path w="1929799" h="3649739">
                <a:moveTo>
                  <a:pt x="0" y="0"/>
                </a:moveTo>
                <a:lnTo>
                  <a:pt x="1929799" y="0"/>
                </a:lnTo>
                <a:lnTo>
                  <a:pt x="1929799" y="3649739"/>
                </a:lnTo>
                <a:lnTo>
                  <a:pt x="0" y="3649739"/>
                </a:lnTo>
                <a:lnTo>
                  <a:pt x="0" y="0"/>
                </a:lnTo>
                <a:close/>
              </a:path>
            </a:pathLst>
          </a:custGeom>
          <a:blipFill>
            <a:blip r:embed="rId13"/>
            <a:stretch>
              <a:fillRect/>
            </a:stretch>
          </a:blipFill>
        </p:spPr>
      </p:sp>
      <p:sp>
        <p:nvSpPr>
          <p:cNvPr id="14" name="Freeform 14"/>
          <p:cNvSpPr/>
          <p:nvPr/>
        </p:nvSpPr>
        <p:spPr>
          <a:xfrm>
            <a:off x="15189401" y="5900514"/>
            <a:ext cx="1805113" cy="3646692"/>
          </a:xfrm>
          <a:custGeom>
            <a:avLst/>
            <a:gdLst/>
            <a:ahLst/>
            <a:cxnLst/>
            <a:rect l="l" t="t" r="r" b="b"/>
            <a:pathLst>
              <a:path w="1805113" h="3646692">
                <a:moveTo>
                  <a:pt x="0" y="0"/>
                </a:moveTo>
                <a:lnTo>
                  <a:pt x="1805112" y="0"/>
                </a:lnTo>
                <a:lnTo>
                  <a:pt x="1805112" y="3646692"/>
                </a:lnTo>
                <a:lnTo>
                  <a:pt x="0" y="3646692"/>
                </a:lnTo>
                <a:lnTo>
                  <a:pt x="0" y="0"/>
                </a:lnTo>
                <a:close/>
              </a:path>
            </a:pathLst>
          </a:custGeom>
          <a:blipFill>
            <a:blip r:embed="rId14"/>
            <a:stretch>
              <a:fillRect/>
            </a:stretch>
          </a:blipFill>
        </p:spPr>
      </p:sp>
      <p:sp>
        <p:nvSpPr>
          <p:cNvPr id="15" name="Freeform 15"/>
          <p:cNvSpPr/>
          <p:nvPr/>
        </p:nvSpPr>
        <p:spPr>
          <a:xfrm>
            <a:off x="12713093" y="5900514"/>
            <a:ext cx="1847657" cy="3646692"/>
          </a:xfrm>
          <a:custGeom>
            <a:avLst/>
            <a:gdLst/>
            <a:ahLst/>
            <a:cxnLst/>
            <a:rect l="l" t="t" r="r" b="b"/>
            <a:pathLst>
              <a:path w="1847657" h="3646692">
                <a:moveTo>
                  <a:pt x="0" y="0"/>
                </a:moveTo>
                <a:lnTo>
                  <a:pt x="1847658" y="0"/>
                </a:lnTo>
                <a:lnTo>
                  <a:pt x="1847658" y="3646692"/>
                </a:lnTo>
                <a:lnTo>
                  <a:pt x="0" y="3646692"/>
                </a:lnTo>
                <a:lnTo>
                  <a:pt x="0" y="0"/>
                </a:lnTo>
                <a:close/>
              </a:path>
            </a:pathLst>
          </a:custGeom>
          <a:blipFill>
            <a:blip r:embed="rId15"/>
            <a:stretch>
              <a:fillRect/>
            </a:stretch>
          </a:blipFill>
        </p:spPr>
      </p:sp>
      <p:sp>
        <p:nvSpPr>
          <p:cNvPr id="16" name="Freeform 16"/>
          <p:cNvSpPr/>
          <p:nvPr/>
        </p:nvSpPr>
        <p:spPr>
          <a:xfrm>
            <a:off x="489811" y="5900514"/>
            <a:ext cx="2027401" cy="3754447"/>
          </a:xfrm>
          <a:custGeom>
            <a:avLst/>
            <a:gdLst/>
            <a:ahLst/>
            <a:cxnLst/>
            <a:rect l="l" t="t" r="r" b="b"/>
            <a:pathLst>
              <a:path w="2027401" h="3754447">
                <a:moveTo>
                  <a:pt x="0" y="0"/>
                </a:moveTo>
                <a:lnTo>
                  <a:pt x="2027401" y="0"/>
                </a:lnTo>
                <a:lnTo>
                  <a:pt x="2027401" y="3754447"/>
                </a:lnTo>
                <a:lnTo>
                  <a:pt x="0" y="3754447"/>
                </a:lnTo>
                <a:lnTo>
                  <a:pt x="0" y="0"/>
                </a:lnTo>
                <a:close/>
              </a:path>
            </a:pathLst>
          </a:custGeom>
          <a:blipFill>
            <a:blip r:embed="rId16"/>
            <a:stretch>
              <a:fillRect/>
            </a:stretch>
          </a:blipFill>
        </p:spPr>
      </p:sp>
      <p:sp>
        <p:nvSpPr>
          <p:cNvPr id="17" name="Freeform 17"/>
          <p:cNvSpPr/>
          <p:nvPr/>
        </p:nvSpPr>
        <p:spPr>
          <a:xfrm>
            <a:off x="2656900" y="1106179"/>
            <a:ext cx="2075595" cy="3966104"/>
          </a:xfrm>
          <a:custGeom>
            <a:avLst/>
            <a:gdLst/>
            <a:ahLst/>
            <a:cxnLst/>
            <a:rect l="l" t="t" r="r" b="b"/>
            <a:pathLst>
              <a:path w="2075595" h="3966104">
                <a:moveTo>
                  <a:pt x="0" y="0"/>
                </a:moveTo>
                <a:lnTo>
                  <a:pt x="2075594" y="0"/>
                </a:lnTo>
                <a:lnTo>
                  <a:pt x="2075594" y="3966104"/>
                </a:lnTo>
                <a:lnTo>
                  <a:pt x="0" y="3966104"/>
                </a:lnTo>
                <a:lnTo>
                  <a:pt x="0" y="0"/>
                </a:lnTo>
                <a:close/>
              </a:path>
            </a:pathLst>
          </a:custGeom>
          <a:blipFill>
            <a:blip r:embed="rId17"/>
            <a:stretch>
              <a:fillRect/>
            </a:stretch>
          </a:blipFill>
        </p:spPr>
      </p:sp>
      <p:sp>
        <p:nvSpPr>
          <p:cNvPr id="18" name="TextBox 18"/>
          <p:cNvSpPr txBox="1"/>
          <p:nvPr/>
        </p:nvSpPr>
        <p:spPr>
          <a:xfrm>
            <a:off x="593387" y="230042"/>
            <a:ext cx="4733925" cy="469900"/>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Times New Roman Bold"/>
                <a:ea typeface="Times New Roman Bold"/>
                <a:cs typeface="Times New Roman Bold"/>
                <a:sym typeface="Times New Roman Bold"/>
              </a:rPr>
              <a:t>Pavan Karehalli Manjegowda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TextBox 4"/>
          <p:cNvSpPr txBox="1"/>
          <p:nvPr/>
        </p:nvSpPr>
        <p:spPr>
          <a:xfrm>
            <a:off x="1028700" y="511810"/>
            <a:ext cx="7927270" cy="516890"/>
          </a:xfrm>
          <a:prstGeom prst="rect">
            <a:avLst/>
          </a:prstGeom>
        </p:spPr>
        <p:txBody>
          <a:bodyPr lIns="0" tIns="0" rIns="0" bIns="0" rtlCol="0" anchor="t">
            <a:spAutoFit/>
          </a:bodyPr>
          <a:lstStyle/>
          <a:p>
            <a:pPr algn="l">
              <a:lnSpc>
                <a:spcPts val="3520"/>
              </a:lnSpc>
            </a:pPr>
            <a:r>
              <a:rPr lang="en-US" sz="3200" b="1">
                <a:solidFill>
                  <a:srgbClr val="FBF9F1"/>
                </a:solidFill>
                <a:latin typeface="Times New Roman Bold"/>
                <a:ea typeface="Times New Roman Bold"/>
                <a:cs typeface="Times New Roman Bold"/>
                <a:sym typeface="Times New Roman Bold"/>
              </a:rPr>
              <a:t>TEST TASKS</a:t>
            </a:r>
          </a:p>
        </p:txBody>
      </p:sp>
      <p:sp>
        <p:nvSpPr>
          <p:cNvPr id="5" name="TextBox 5"/>
          <p:cNvSpPr txBox="1"/>
          <p:nvPr/>
        </p:nvSpPr>
        <p:spPr>
          <a:xfrm>
            <a:off x="1028700" y="2978826"/>
            <a:ext cx="4733925" cy="469900"/>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Times New Roman Bold"/>
                <a:ea typeface="Times New Roman Bold"/>
                <a:cs typeface="Times New Roman Bold"/>
                <a:sym typeface="Times New Roman Bold"/>
              </a:rPr>
              <a:t>Success Requirements:</a:t>
            </a:r>
          </a:p>
        </p:txBody>
      </p:sp>
      <p:sp>
        <p:nvSpPr>
          <p:cNvPr id="6" name="TextBox 6"/>
          <p:cNvSpPr txBox="1"/>
          <p:nvPr/>
        </p:nvSpPr>
        <p:spPr>
          <a:xfrm>
            <a:off x="1028700" y="1306925"/>
            <a:ext cx="15062687" cy="1355725"/>
          </a:xfrm>
          <a:prstGeom prst="rect">
            <a:avLst/>
          </a:prstGeom>
        </p:spPr>
        <p:txBody>
          <a:bodyPr lIns="0" tIns="0" rIns="0" bIns="0" rtlCol="0" anchor="t">
            <a:spAutoFit/>
          </a:bodyPr>
          <a:lstStyle/>
          <a:p>
            <a:pPr algn="just">
              <a:lnSpc>
                <a:spcPts val="3500"/>
              </a:lnSpc>
              <a:spcBef>
                <a:spcPct val="0"/>
              </a:spcBef>
            </a:pPr>
            <a:r>
              <a:rPr lang="en-US" sz="2500">
                <a:solidFill>
                  <a:srgbClr val="FBF9F1"/>
                </a:solidFill>
                <a:latin typeface="Times New Roman"/>
                <a:ea typeface="Times New Roman"/>
                <a:cs typeface="Times New Roman"/>
                <a:sym typeface="Times New Roman"/>
              </a:rPr>
              <a:t>To evaluate only the most important and crucial features, test tasks were developed. For the matching low-fidelity paper sketches, three sets of test tasks were created. In order to determine how well the functionality can be implemented, these test tasks seek to meet a set of success conditions.</a:t>
            </a:r>
          </a:p>
        </p:txBody>
      </p:sp>
      <p:sp>
        <p:nvSpPr>
          <p:cNvPr id="7" name="TextBox 7"/>
          <p:cNvSpPr txBox="1"/>
          <p:nvPr/>
        </p:nvSpPr>
        <p:spPr>
          <a:xfrm>
            <a:off x="1100284" y="3543976"/>
            <a:ext cx="11376818" cy="2670175"/>
          </a:xfrm>
          <a:prstGeom prst="rect">
            <a:avLst/>
          </a:prstGeom>
        </p:spPr>
        <p:txBody>
          <a:bodyPr lIns="0" tIns="0" rIns="0" bIns="0" rtlCol="0" anchor="t">
            <a:spAutoFit/>
          </a:bodyPr>
          <a:lstStyle/>
          <a:p>
            <a:pPr marL="539751" lvl="1" indent="-269876" algn="l">
              <a:lnSpc>
                <a:spcPts val="3500"/>
              </a:lnSpc>
              <a:buFont typeface="Arial"/>
              <a:buChar char="•"/>
            </a:pPr>
            <a:r>
              <a:rPr lang="en-US" sz="2500">
                <a:solidFill>
                  <a:srgbClr val="FBF9F1"/>
                </a:solidFill>
                <a:latin typeface="Times New Roman"/>
                <a:ea typeface="Times New Roman"/>
                <a:cs typeface="Times New Roman"/>
                <a:sym typeface="Times New Roman"/>
              </a:rPr>
              <a:t>User Account Management (creating a new user Account in the application)</a:t>
            </a:r>
          </a:p>
          <a:p>
            <a:pPr marL="539751" lvl="1" indent="-269876" algn="l">
              <a:lnSpc>
                <a:spcPts val="3500"/>
              </a:lnSpc>
              <a:buFont typeface="Arial"/>
              <a:buChar char="•"/>
            </a:pPr>
            <a:r>
              <a:rPr lang="en-US" sz="2500">
                <a:solidFill>
                  <a:srgbClr val="FBF9F1"/>
                </a:solidFill>
                <a:latin typeface="Times New Roman"/>
                <a:ea typeface="Times New Roman"/>
                <a:cs typeface="Times New Roman"/>
                <a:sym typeface="Times New Roman"/>
              </a:rPr>
              <a:t>Informative description (capturing the image)</a:t>
            </a:r>
          </a:p>
          <a:p>
            <a:pPr marL="539751" lvl="1" indent="-269876" algn="l">
              <a:lnSpc>
                <a:spcPts val="3500"/>
              </a:lnSpc>
              <a:buFont typeface="Arial"/>
              <a:buChar char="•"/>
            </a:pPr>
            <a:r>
              <a:rPr lang="en-US" sz="2500">
                <a:solidFill>
                  <a:srgbClr val="FBF9F1"/>
                </a:solidFill>
                <a:latin typeface="Times New Roman"/>
                <a:ea typeface="Times New Roman"/>
                <a:cs typeface="Times New Roman"/>
                <a:sym typeface="Times New Roman"/>
              </a:rPr>
              <a:t>Language Support: Offer content in English and German</a:t>
            </a:r>
          </a:p>
          <a:p>
            <a:pPr marL="539751" lvl="1" indent="-269876" algn="l">
              <a:lnSpc>
                <a:spcPts val="3500"/>
              </a:lnSpc>
              <a:buFont typeface="Arial"/>
              <a:buChar char="•"/>
            </a:pPr>
            <a:r>
              <a:rPr lang="en-US" sz="2500">
                <a:solidFill>
                  <a:srgbClr val="FBF9F1"/>
                </a:solidFill>
                <a:latin typeface="Times New Roman"/>
                <a:ea typeface="Times New Roman"/>
                <a:cs typeface="Times New Roman"/>
                <a:sym typeface="Times New Roman"/>
              </a:rPr>
              <a:t>Navigation(providing navigation)</a:t>
            </a:r>
          </a:p>
          <a:p>
            <a:pPr marL="539751" lvl="1" indent="-269876" algn="l">
              <a:lnSpc>
                <a:spcPts val="3500"/>
              </a:lnSpc>
              <a:buFont typeface="Arial"/>
              <a:buChar char="•"/>
            </a:pPr>
            <a:r>
              <a:rPr lang="en-US" sz="2500">
                <a:solidFill>
                  <a:srgbClr val="FBF9F1"/>
                </a:solidFill>
                <a:latin typeface="Times New Roman"/>
                <a:ea typeface="Times New Roman"/>
                <a:cs typeface="Times New Roman"/>
                <a:sym typeface="Times New Roman"/>
              </a:rPr>
              <a:t>Interactive gamification(providing quizzes)</a:t>
            </a:r>
          </a:p>
          <a:p>
            <a:pPr marL="539751" lvl="1" indent="-269876" algn="l">
              <a:lnSpc>
                <a:spcPts val="3500"/>
              </a:lnSpc>
              <a:buFont typeface="Arial"/>
              <a:buChar char="•"/>
            </a:pPr>
            <a:r>
              <a:rPr lang="en-US" sz="2500">
                <a:solidFill>
                  <a:srgbClr val="FBF9F1"/>
                </a:solidFill>
                <a:latin typeface="Times New Roman"/>
                <a:ea typeface="Times New Roman"/>
                <a:cs typeface="Times New Roman"/>
                <a:sym typeface="Times New Roman"/>
              </a:rPr>
              <a:t>User-friendly Accessibility</a:t>
            </a:r>
          </a:p>
        </p:txBody>
      </p:sp>
      <p:sp>
        <p:nvSpPr>
          <p:cNvPr id="8" name="TextBox 8"/>
          <p:cNvSpPr txBox="1"/>
          <p:nvPr/>
        </p:nvSpPr>
        <p:spPr>
          <a:xfrm>
            <a:off x="1100284" y="6796436"/>
            <a:ext cx="14991103" cy="1793875"/>
          </a:xfrm>
          <a:prstGeom prst="rect">
            <a:avLst/>
          </a:prstGeom>
        </p:spPr>
        <p:txBody>
          <a:bodyPr lIns="0" tIns="0" rIns="0" bIns="0" rtlCol="0" anchor="t">
            <a:spAutoFit/>
          </a:bodyPr>
          <a:lstStyle/>
          <a:p>
            <a:pPr algn="just">
              <a:lnSpc>
                <a:spcPts val="3500"/>
              </a:lnSpc>
              <a:spcBef>
                <a:spcPct val="0"/>
              </a:spcBef>
            </a:pPr>
            <a:r>
              <a:rPr lang="en-US" sz="2500">
                <a:solidFill>
                  <a:srgbClr val="FBF9F1"/>
                </a:solidFill>
                <a:latin typeface="Times New Roman"/>
                <a:ea typeface="Times New Roman"/>
                <a:cs typeface="Times New Roman"/>
                <a:sym typeface="Times New Roman"/>
              </a:rPr>
              <a:t>Three distinct users participated in the anonymous tests. Without giving specific instructions on how to complete the activities, the test tasks were written in such a way that the user being tested was capable of understanding them. Though they are formatted differently to test various chunks of the same functions, the tasks in each of our prototypes eventually test the same scenarios.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TextBox 4"/>
          <p:cNvSpPr txBox="1"/>
          <p:nvPr/>
        </p:nvSpPr>
        <p:spPr>
          <a:xfrm>
            <a:off x="1028700" y="175702"/>
            <a:ext cx="8565562" cy="604521"/>
          </a:xfrm>
          <a:prstGeom prst="rect">
            <a:avLst/>
          </a:prstGeom>
        </p:spPr>
        <p:txBody>
          <a:bodyPr lIns="0" tIns="0" rIns="0" bIns="0" rtlCol="0" anchor="t">
            <a:spAutoFit/>
          </a:bodyPr>
          <a:lstStyle/>
          <a:p>
            <a:pPr algn="just">
              <a:lnSpc>
                <a:spcPts val="4479"/>
              </a:lnSpc>
              <a:spcBef>
                <a:spcPct val="0"/>
              </a:spcBef>
            </a:pPr>
            <a:r>
              <a:rPr lang="en-US" sz="3199" b="1">
                <a:solidFill>
                  <a:srgbClr val="FBF9F1"/>
                </a:solidFill>
                <a:latin typeface="Times New Roman Bold"/>
                <a:ea typeface="Times New Roman Bold"/>
                <a:cs typeface="Times New Roman Bold"/>
                <a:sym typeface="Times New Roman Bold"/>
              </a:rPr>
              <a:t>Test tasks for the prototype </a:t>
            </a:r>
          </a:p>
        </p:txBody>
      </p:sp>
      <p:sp>
        <p:nvSpPr>
          <p:cNvPr id="5" name="TextBox 5"/>
          <p:cNvSpPr txBox="1"/>
          <p:nvPr/>
        </p:nvSpPr>
        <p:spPr>
          <a:xfrm>
            <a:off x="1028700" y="1123122"/>
            <a:ext cx="12500147" cy="2222500"/>
          </a:xfrm>
          <a:prstGeom prst="rect">
            <a:avLst/>
          </a:prstGeom>
        </p:spPr>
        <p:txBody>
          <a:bodyPr lIns="0" tIns="0" rIns="0" bIns="0" rtlCol="0" anchor="t">
            <a:spAutoFit/>
          </a:bodyPr>
          <a:lstStyle/>
          <a:p>
            <a:pPr marL="539749" lvl="1" indent="-269875" algn="just">
              <a:lnSpc>
                <a:spcPts val="3499"/>
              </a:lnSpc>
              <a:buAutoNum type="arabicPeriod"/>
            </a:pPr>
            <a:r>
              <a:rPr lang="en-US" sz="2499">
                <a:solidFill>
                  <a:srgbClr val="FBF9F1"/>
                </a:solidFill>
                <a:latin typeface="Times New Roman"/>
                <a:ea typeface="Times New Roman"/>
                <a:cs typeface="Times New Roman"/>
                <a:sym typeface="Times New Roman"/>
              </a:rPr>
              <a:t>Please log in to the Application</a:t>
            </a:r>
          </a:p>
          <a:p>
            <a:pPr marL="539749" lvl="1" indent="-269875" algn="just">
              <a:lnSpc>
                <a:spcPts val="3499"/>
              </a:lnSpc>
              <a:buAutoNum type="arabicPeriod"/>
            </a:pPr>
            <a:r>
              <a:rPr lang="en-US" sz="2499">
                <a:solidFill>
                  <a:srgbClr val="FBF9F1"/>
                </a:solidFill>
                <a:latin typeface="Times New Roman"/>
                <a:ea typeface="Times New Roman"/>
                <a:cs typeface="Times New Roman"/>
                <a:sym typeface="Times New Roman"/>
              </a:rPr>
              <a:t>Please use the application for navigation</a:t>
            </a:r>
          </a:p>
          <a:p>
            <a:pPr marL="539749" lvl="1" indent="-269875" algn="just">
              <a:lnSpc>
                <a:spcPts val="3499"/>
              </a:lnSpc>
              <a:buAutoNum type="arabicPeriod"/>
            </a:pPr>
            <a:r>
              <a:rPr lang="en-US" sz="2499">
                <a:solidFill>
                  <a:srgbClr val="FBF9F1"/>
                </a:solidFill>
                <a:latin typeface="Times New Roman"/>
                <a:ea typeface="Times New Roman"/>
                <a:cs typeface="Times New Roman"/>
                <a:sym typeface="Times New Roman"/>
              </a:rPr>
              <a:t>Assume now you are Robert Schumann’s house please take a picture</a:t>
            </a:r>
          </a:p>
          <a:p>
            <a:pPr marL="539749" lvl="1" indent="-269875" algn="just">
              <a:lnSpc>
                <a:spcPts val="3499"/>
              </a:lnSpc>
              <a:buAutoNum type="arabicPeriod"/>
            </a:pPr>
            <a:r>
              <a:rPr lang="en-US" sz="2499">
                <a:solidFill>
                  <a:srgbClr val="FBF9F1"/>
                </a:solidFill>
                <a:latin typeface="Times New Roman"/>
                <a:ea typeface="Times New Roman"/>
                <a:cs typeface="Times New Roman"/>
                <a:sym typeface="Times New Roman"/>
              </a:rPr>
              <a:t>Click on the image to get detailed information about the sight</a:t>
            </a:r>
          </a:p>
          <a:p>
            <a:pPr marL="539749" lvl="1" indent="-269875" algn="just">
              <a:lnSpc>
                <a:spcPts val="3499"/>
              </a:lnSpc>
              <a:buAutoNum type="arabicPeriod"/>
            </a:pPr>
            <a:r>
              <a:rPr lang="en-US" sz="2499">
                <a:solidFill>
                  <a:srgbClr val="FBF9F1"/>
                </a:solidFill>
                <a:latin typeface="Times New Roman"/>
                <a:ea typeface="Times New Roman"/>
                <a:cs typeface="Times New Roman"/>
                <a:sym typeface="Times New Roman"/>
              </a:rPr>
              <a:t>Now you have arrived at Schumann’s house please take up the quizz.</a:t>
            </a:r>
          </a:p>
        </p:txBody>
      </p:sp>
      <p:sp>
        <p:nvSpPr>
          <p:cNvPr id="6" name="TextBox 6"/>
          <p:cNvSpPr txBox="1"/>
          <p:nvPr/>
        </p:nvSpPr>
        <p:spPr>
          <a:xfrm>
            <a:off x="1028700" y="3754776"/>
            <a:ext cx="9644292" cy="403225"/>
          </a:xfrm>
          <a:prstGeom prst="rect">
            <a:avLst/>
          </a:prstGeom>
        </p:spPr>
        <p:txBody>
          <a:bodyPr lIns="0" tIns="0" rIns="0" bIns="0" rtlCol="0" anchor="t">
            <a:spAutoFit/>
          </a:bodyPr>
          <a:lstStyle/>
          <a:p>
            <a:pPr algn="just">
              <a:lnSpc>
                <a:spcPts val="2749"/>
              </a:lnSpc>
              <a:spcBef>
                <a:spcPct val="0"/>
              </a:spcBef>
            </a:pPr>
            <a:r>
              <a:rPr lang="en-US" sz="2499" b="1">
                <a:solidFill>
                  <a:srgbClr val="FFFFFF"/>
                </a:solidFill>
                <a:latin typeface="Times New Roman Bold"/>
                <a:ea typeface="Times New Roman Bold"/>
                <a:cs typeface="Times New Roman Bold"/>
                <a:sym typeface="Times New Roman Bold"/>
              </a:rPr>
              <a:t>ITERATIVE EVALUATION</a:t>
            </a:r>
          </a:p>
        </p:txBody>
      </p:sp>
      <p:sp>
        <p:nvSpPr>
          <p:cNvPr id="7" name="TextBox 7"/>
          <p:cNvSpPr txBox="1"/>
          <p:nvPr/>
        </p:nvSpPr>
        <p:spPr>
          <a:xfrm>
            <a:off x="1028700" y="4393951"/>
            <a:ext cx="15160650" cy="5289550"/>
          </a:xfrm>
          <a:prstGeom prst="rect">
            <a:avLst/>
          </a:prstGeom>
        </p:spPr>
        <p:txBody>
          <a:bodyPr lIns="0" tIns="0" rIns="0" bIns="0" rtlCol="0" anchor="t">
            <a:spAutoFit/>
          </a:bodyPr>
          <a:lstStyle/>
          <a:p>
            <a:pPr algn="just">
              <a:lnSpc>
                <a:spcPts val="3499"/>
              </a:lnSpc>
            </a:pPr>
            <a:r>
              <a:rPr lang="en-US" sz="2499">
                <a:solidFill>
                  <a:srgbClr val="FFFFFF"/>
                </a:solidFill>
                <a:latin typeface="Times New Roman"/>
                <a:ea typeface="Times New Roman"/>
                <a:cs typeface="Times New Roman"/>
                <a:sym typeface="Times New Roman"/>
              </a:rPr>
              <a:t>Login Page: User 1 had trouble navigating the welcome page, so it was fixed before testing with another user. However, User 2 discovered that the Guest was deceiving them, so it was fixed before testing with User 3.</a:t>
            </a:r>
          </a:p>
          <a:p>
            <a:pPr algn="just">
              <a:lnSpc>
                <a:spcPts val="3499"/>
              </a:lnSpc>
            </a:pPr>
            <a:endParaRPr lang="en-US" sz="2499">
              <a:solidFill>
                <a:srgbClr val="FFFFFF"/>
              </a:solidFill>
              <a:latin typeface="Times New Roman"/>
              <a:ea typeface="Times New Roman"/>
              <a:cs typeface="Times New Roman"/>
              <a:sym typeface="Times New Roman"/>
            </a:endParaRPr>
          </a:p>
          <a:p>
            <a:pPr algn="just">
              <a:lnSpc>
                <a:spcPts val="3499"/>
              </a:lnSpc>
            </a:pPr>
            <a:r>
              <a:rPr lang="en-US" sz="2499">
                <a:solidFill>
                  <a:srgbClr val="FFFFFF"/>
                </a:solidFill>
                <a:latin typeface="Times New Roman"/>
                <a:ea typeface="Times New Roman"/>
                <a:cs typeface="Times New Roman"/>
                <a:sym typeface="Times New Roman"/>
              </a:rPr>
              <a:t>Sight Navigation: All three users experienced no problems, and they enjoyed the navigation path.</a:t>
            </a:r>
          </a:p>
          <a:p>
            <a:pPr algn="just">
              <a:lnSpc>
                <a:spcPts val="3499"/>
              </a:lnSpc>
            </a:pPr>
            <a:endParaRPr lang="en-US" sz="2499">
              <a:solidFill>
                <a:srgbClr val="FFFFFF"/>
              </a:solidFill>
              <a:latin typeface="Times New Roman"/>
              <a:ea typeface="Times New Roman"/>
              <a:cs typeface="Times New Roman"/>
              <a:sym typeface="Times New Roman"/>
            </a:endParaRPr>
          </a:p>
          <a:p>
            <a:pPr algn="just">
              <a:lnSpc>
                <a:spcPts val="3499"/>
              </a:lnSpc>
            </a:pPr>
            <a:r>
              <a:rPr lang="en-US" sz="2499">
                <a:solidFill>
                  <a:srgbClr val="FFFFFF"/>
                </a:solidFill>
                <a:latin typeface="Times New Roman"/>
                <a:ea typeface="Times New Roman"/>
                <a:cs typeface="Times New Roman"/>
                <a:sym typeface="Times New Roman"/>
              </a:rPr>
              <a:t>Camera: All three users had no trouble capturing images, and they also tested the search and voice-assistant features. </a:t>
            </a:r>
          </a:p>
          <a:p>
            <a:pPr algn="just">
              <a:lnSpc>
                <a:spcPts val="3499"/>
              </a:lnSpc>
            </a:pPr>
            <a:endParaRPr lang="en-US" sz="2499">
              <a:solidFill>
                <a:srgbClr val="FFFFFF"/>
              </a:solidFill>
              <a:latin typeface="Times New Roman"/>
              <a:ea typeface="Times New Roman"/>
              <a:cs typeface="Times New Roman"/>
              <a:sym typeface="Times New Roman"/>
            </a:endParaRPr>
          </a:p>
          <a:p>
            <a:pPr algn="just">
              <a:lnSpc>
                <a:spcPts val="3499"/>
              </a:lnSpc>
            </a:pPr>
            <a:r>
              <a:rPr lang="en-US" sz="2499">
                <a:solidFill>
                  <a:srgbClr val="FFFFFF"/>
                </a:solidFill>
                <a:latin typeface="Times New Roman"/>
                <a:ea typeface="Times New Roman"/>
                <a:cs typeface="Times New Roman"/>
                <a:sym typeface="Times New Roman"/>
              </a:rPr>
              <a:t>Sight information: User1 did not want to play the quiz and therefore required sight information directly, which was rectified by providing an option before testing with other users.</a:t>
            </a:r>
          </a:p>
          <a:p>
            <a:pPr algn="just">
              <a:lnSpc>
                <a:spcPts val="3499"/>
              </a:lnSpc>
            </a:pPr>
            <a:endParaRPr lang="en-US" sz="2499">
              <a:solidFill>
                <a:srgbClr val="FFFFFF"/>
              </a:solidFill>
              <a:latin typeface="Times New Roman"/>
              <a:ea typeface="Times New Roman"/>
              <a:cs typeface="Times New Roman"/>
              <a:sym typeface="Times New Roman"/>
            </a:endParaRPr>
          </a:p>
          <a:p>
            <a:pPr algn="just">
              <a:lnSpc>
                <a:spcPts val="3499"/>
              </a:lnSpc>
            </a:pPr>
            <a:r>
              <a:rPr lang="en-US" sz="2499">
                <a:solidFill>
                  <a:srgbClr val="FFFFFF"/>
                </a:solidFill>
                <a:latin typeface="Times New Roman"/>
                <a:ea typeface="Times New Roman"/>
                <a:cs typeface="Times New Roman"/>
                <a:sym typeface="Times New Roman"/>
              </a:rPr>
              <a:t>Gamification: user2 was dissatisfied with the game pattern, thus it was corrected using a new strategy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2441734" y="2248697"/>
            <a:ext cx="3208283" cy="6389682"/>
          </a:xfrm>
          <a:custGeom>
            <a:avLst/>
            <a:gdLst/>
            <a:ahLst/>
            <a:cxnLst/>
            <a:rect l="l" t="t" r="r" b="b"/>
            <a:pathLst>
              <a:path w="3208283" h="6389682">
                <a:moveTo>
                  <a:pt x="0" y="0"/>
                </a:moveTo>
                <a:lnTo>
                  <a:pt x="3208284" y="0"/>
                </a:lnTo>
                <a:lnTo>
                  <a:pt x="3208284" y="6389681"/>
                </a:lnTo>
                <a:lnTo>
                  <a:pt x="0" y="6389681"/>
                </a:lnTo>
                <a:lnTo>
                  <a:pt x="0" y="0"/>
                </a:lnTo>
                <a:close/>
              </a:path>
            </a:pathLst>
          </a:custGeom>
          <a:blipFill>
            <a:blip r:embed="rId4"/>
            <a:stretch>
              <a:fillRect/>
            </a:stretch>
          </a:blipFill>
        </p:spPr>
      </p:sp>
      <p:sp>
        <p:nvSpPr>
          <p:cNvPr id="5" name="TextBox 5"/>
          <p:cNvSpPr txBox="1"/>
          <p:nvPr/>
        </p:nvSpPr>
        <p:spPr>
          <a:xfrm>
            <a:off x="5440984" y="240982"/>
            <a:ext cx="7927270" cy="516890"/>
          </a:xfrm>
          <a:prstGeom prst="rect">
            <a:avLst/>
          </a:prstGeom>
        </p:spPr>
        <p:txBody>
          <a:bodyPr lIns="0" tIns="0" rIns="0" bIns="0" rtlCol="0" anchor="t">
            <a:spAutoFit/>
          </a:bodyPr>
          <a:lstStyle/>
          <a:p>
            <a:pPr algn="ctr">
              <a:lnSpc>
                <a:spcPts val="3520"/>
              </a:lnSpc>
            </a:pPr>
            <a:r>
              <a:rPr lang="en-US" sz="3200" b="1">
                <a:solidFill>
                  <a:srgbClr val="FBF9F1"/>
                </a:solidFill>
                <a:latin typeface="Times New Roman Bold"/>
                <a:ea typeface="Times New Roman Bold"/>
                <a:cs typeface="Times New Roman Bold"/>
                <a:sym typeface="Times New Roman Bold"/>
              </a:rPr>
              <a:t>ZWICKEXPLORER</a:t>
            </a:r>
          </a:p>
        </p:txBody>
      </p:sp>
      <p:sp>
        <p:nvSpPr>
          <p:cNvPr id="6" name="TextBox 6"/>
          <p:cNvSpPr txBox="1"/>
          <p:nvPr/>
        </p:nvSpPr>
        <p:spPr>
          <a:xfrm>
            <a:off x="6561364" y="4791392"/>
            <a:ext cx="7206036" cy="469900"/>
          </a:xfrm>
          <a:prstGeom prst="rect">
            <a:avLst/>
          </a:prstGeom>
        </p:spPr>
        <p:txBody>
          <a:bodyPr lIns="0" tIns="0" rIns="0" bIns="0" rtlCol="0" anchor="t">
            <a:spAutoFit/>
          </a:bodyPr>
          <a:lstStyle/>
          <a:p>
            <a:pPr algn="ctr">
              <a:lnSpc>
                <a:spcPts val="3499"/>
              </a:lnSpc>
            </a:pPr>
            <a:r>
              <a:rPr lang="en-US" sz="2499">
                <a:solidFill>
                  <a:srgbClr val="FBF9F1"/>
                </a:solidFill>
                <a:latin typeface="Times New Roman"/>
                <a:ea typeface="Times New Roman"/>
                <a:cs typeface="Times New Roman"/>
                <a:sym typeface="Times New Roman"/>
              </a:rPr>
              <a:t>We have a visually appealing welcome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885375" y="4333305"/>
            <a:ext cx="8369711" cy="908050"/>
          </a:xfrm>
          <a:prstGeom prst="rect">
            <a:avLst/>
          </a:prstGeom>
        </p:spPr>
        <p:txBody>
          <a:bodyPr lIns="0" tIns="0" rIns="0" bIns="0" rtlCol="0" anchor="t">
            <a:spAutoFit/>
          </a:bodyPr>
          <a:lstStyle/>
          <a:p>
            <a:pPr algn="ctr">
              <a:lnSpc>
                <a:spcPts val="3499"/>
              </a:lnSpc>
            </a:pPr>
            <a:r>
              <a:rPr lang="en-US" sz="2499">
                <a:solidFill>
                  <a:srgbClr val="FFFFFF"/>
                </a:solidFill>
                <a:latin typeface="Times New Roman"/>
                <a:ea typeface="Times New Roman"/>
                <a:cs typeface="Times New Roman"/>
                <a:sym typeface="Times New Roman"/>
              </a:rPr>
              <a:t>ZwickExplorer has simple yet Volatile Login/Register and Continue as Guest Function.</a:t>
            </a:r>
          </a:p>
        </p:txBody>
      </p:sp>
      <p:sp>
        <p:nvSpPr>
          <p:cNvPr id="3" name="Freeform 3"/>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4" name="Freeform 4"/>
          <p:cNvSpPr/>
          <p:nvPr/>
        </p:nvSpPr>
        <p:spPr>
          <a:xfrm>
            <a:off x="2347984" y="1595575"/>
            <a:ext cx="3513093" cy="7095850"/>
          </a:xfrm>
          <a:custGeom>
            <a:avLst/>
            <a:gdLst/>
            <a:ahLst/>
            <a:cxnLst/>
            <a:rect l="l" t="t" r="r" b="b"/>
            <a:pathLst>
              <a:path w="3513093" h="7095850">
                <a:moveTo>
                  <a:pt x="0" y="0"/>
                </a:moveTo>
                <a:lnTo>
                  <a:pt x="3513093" y="0"/>
                </a:lnTo>
                <a:lnTo>
                  <a:pt x="3513093" y="7095850"/>
                </a:lnTo>
                <a:lnTo>
                  <a:pt x="0" y="7095850"/>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6546316" y="1284272"/>
            <a:ext cx="2940579" cy="5889280"/>
          </a:xfrm>
          <a:custGeom>
            <a:avLst/>
            <a:gdLst/>
            <a:ahLst/>
            <a:cxnLst/>
            <a:rect l="l" t="t" r="r" b="b"/>
            <a:pathLst>
              <a:path w="2940579" h="5889280">
                <a:moveTo>
                  <a:pt x="0" y="0"/>
                </a:moveTo>
                <a:lnTo>
                  <a:pt x="2940578" y="0"/>
                </a:lnTo>
                <a:lnTo>
                  <a:pt x="2940578" y="5889280"/>
                </a:lnTo>
                <a:lnTo>
                  <a:pt x="0" y="5889280"/>
                </a:lnTo>
                <a:lnTo>
                  <a:pt x="0" y="0"/>
                </a:lnTo>
                <a:close/>
              </a:path>
            </a:pathLst>
          </a:custGeom>
          <a:blipFill>
            <a:blip r:embed="rId3"/>
            <a:stretch>
              <a:fillRect/>
            </a:stretch>
          </a:blipFill>
        </p:spPr>
      </p:sp>
      <p:sp>
        <p:nvSpPr>
          <p:cNvPr id="4" name="Freeform 4"/>
          <p:cNvSpPr/>
          <p:nvPr/>
        </p:nvSpPr>
        <p:spPr>
          <a:xfrm>
            <a:off x="1305033" y="1284272"/>
            <a:ext cx="3023330" cy="5889280"/>
          </a:xfrm>
          <a:custGeom>
            <a:avLst/>
            <a:gdLst/>
            <a:ahLst/>
            <a:cxnLst/>
            <a:rect l="l" t="t" r="r" b="b"/>
            <a:pathLst>
              <a:path w="3023330" h="5889280">
                <a:moveTo>
                  <a:pt x="0" y="0"/>
                </a:moveTo>
                <a:lnTo>
                  <a:pt x="3023329" y="0"/>
                </a:lnTo>
                <a:lnTo>
                  <a:pt x="3023329" y="5889280"/>
                </a:lnTo>
                <a:lnTo>
                  <a:pt x="0" y="5889280"/>
                </a:lnTo>
                <a:lnTo>
                  <a:pt x="0" y="0"/>
                </a:lnTo>
                <a:close/>
              </a:path>
            </a:pathLst>
          </a:custGeom>
          <a:blipFill>
            <a:blip r:embed="rId4"/>
            <a:stretch>
              <a:fillRect/>
            </a:stretch>
          </a:blipFill>
        </p:spPr>
      </p:sp>
      <p:sp>
        <p:nvSpPr>
          <p:cNvPr id="5" name="Freeform 5"/>
          <p:cNvSpPr/>
          <p:nvPr/>
        </p:nvSpPr>
        <p:spPr>
          <a:xfrm>
            <a:off x="11530427" y="1284272"/>
            <a:ext cx="2898932" cy="5838128"/>
          </a:xfrm>
          <a:custGeom>
            <a:avLst/>
            <a:gdLst/>
            <a:ahLst/>
            <a:cxnLst/>
            <a:rect l="l" t="t" r="r" b="b"/>
            <a:pathLst>
              <a:path w="2898932" h="5838128">
                <a:moveTo>
                  <a:pt x="0" y="0"/>
                </a:moveTo>
                <a:lnTo>
                  <a:pt x="2898932" y="0"/>
                </a:lnTo>
                <a:lnTo>
                  <a:pt x="2898932" y="5838128"/>
                </a:lnTo>
                <a:lnTo>
                  <a:pt x="0" y="5838128"/>
                </a:lnTo>
                <a:lnTo>
                  <a:pt x="0" y="0"/>
                </a:lnTo>
                <a:close/>
              </a:path>
            </a:pathLst>
          </a:custGeom>
          <a:blipFill>
            <a:blip r:embed="rId5"/>
            <a:stretch>
              <a:fillRect/>
            </a:stretch>
          </a:blipFill>
        </p:spPr>
      </p:sp>
      <p:sp>
        <p:nvSpPr>
          <p:cNvPr id="6" name="TextBox 6"/>
          <p:cNvSpPr txBox="1"/>
          <p:nvPr/>
        </p:nvSpPr>
        <p:spPr>
          <a:xfrm>
            <a:off x="1305033" y="7798763"/>
            <a:ext cx="13588076" cy="917574"/>
          </a:xfrm>
          <a:prstGeom prst="rect">
            <a:avLst/>
          </a:prstGeom>
        </p:spPr>
        <p:txBody>
          <a:bodyPr lIns="0" tIns="0" rIns="0" bIns="0" rtlCol="0" anchor="t">
            <a:spAutoFit/>
          </a:bodyPr>
          <a:lstStyle/>
          <a:p>
            <a:pPr algn="just">
              <a:lnSpc>
                <a:spcPts val="3500"/>
              </a:lnSpc>
            </a:pPr>
            <a:r>
              <a:rPr lang="en-US" sz="2500">
                <a:solidFill>
                  <a:srgbClr val="FFFFFF"/>
                </a:solidFill>
                <a:latin typeface="Times New Roman"/>
                <a:ea typeface="Times New Roman"/>
                <a:cs typeface="Times New Roman"/>
                <a:sym typeface="Times New Roman"/>
              </a:rPr>
              <a:t>Home Screen includes the smartphone's </a:t>
            </a:r>
            <a:r>
              <a:rPr lang="en-US" sz="2500" b="1">
                <a:solidFill>
                  <a:srgbClr val="FFFFFF"/>
                </a:solidFill>
                <a:latin typeface="Times New Roman Bold"/>
                <a:ea typeface="Times New Roman Bold"/>
                <a:cs typeface="Times New Roman Bold"/>
                <a:sym typeface="Times New Roman Bold"/>
              </a:rPr>
              <a:t>camera</a:t>
            </a:r>
            <a:r>
              <a:rPr lang="en-US" sz="2500">
                <a:solidFill>
                  <a:srgbClr val="FFFFFF"/>
                </a:solidFill>
                <a:latin typeface="Times New Roman"/>
                <a:ea typeface="Times New Roman"/>
                <a:cs typeface="Times New Roman"/>
                <a:sym typeface="Times New Roman"/>
              </a:rPr>
              <a:t>, </a:t>
            </a:r>
            <a:r>
              <a:rPr lang="en-US" sz="2500" b="1">
                <a:solidFill>
                  <a:srgbClr val="FFFFFF"/>
                </a:solidFill>
                <a:latin typeface="Times New Roman Bold"/>
                <a:ea typeface="Times New Roman Bold"/>
                <a:cs typeface="Times New Roman Bold"/>
                <a:sym typeface="Times New Roman Bold"/>
              </a:rPr>
              <a:t>Search and voice-assisstant features</a:t>
            </a:r>
            <a:r>
              <a:rPr lang="en-US" sz="2500">
                <a:solidFill>
                  <a:srgbClr val="FFFFFF"/>
                </a:solidFill>
                <a:latin typeface="Times New Roman"/>
                <a:ea typeface="Times New Roman"/>
                <a:cs typeface="Times New Roman"/>
                <a:sym typeface="Times New Roman"/>
              </a:rPr>
              <a:t> which functions image recognition, voice recognition  or identification to enhance the experience of exploring.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1782063" y="1696348"/>
            <a:ext cx="3274167" cy="6593809"/>
          </a:xfrm>
          <a:custGeom>
            <a:avLst/>
            <a:gdLst/>
            <a:ahLst/>
            <a:cxnLst/>
            <a:rect l="l" t="t" r="r" b="b"/>
            <a:pathLst>
              <a:path w="3274167" h="6593809">
                <a:moveTo>
                  <a:pt x="0" y="0"/>
                </a:moveTo>
                <a:lnTo>
                  <a:pt x="3274167" y="0"/>
                </a:lnTo>
                <a:lnTo>
                  <a:pt x="3274167" y="6593809"/>
                </a:lnTo>
                <a:lnTo>
                  <a:pt x="0" y="6593809"/>
                </a:lnTo>
                <a:lnTo>
                  <a:pt x="0" y="0"/>
                </a:lnTo>
                <a:close/>
              </a:path>
            </a:pathLst>
          </a:custGeom>
          <a:blipFill>
            <a:blip r:embed="rId3"/>
            <a:stretch>
              <a:fillRect/>
            </a:stretch>
          </a:blipFill>
        </p:spPr>
      </p:sp>
      <p:sp>
        <p:nvSpPr>
          <p:cNvPr id="4" name="TextBox 4"/>
          <p:cNvSpPr txBox="1"/>
          <p:nvPr/>
        </p:nvSpPr>
        <p:spPr>
          <a:xfrm>
            <a:off x="6205045" y="3907402"/>
            <a:ext cx="9248624" cy="908050"/>
          </a:xfrm>
          <a:prstGeom prst="rect">
            <a:avLst/>
          </a:prstGeom>
        </p:spPr>
        <p:txBody>
          <a:bodyPr lIns="0" tIns="0" rIns="0" bIns="0" rtlCol="0" anchor="t">
            <a:spAutoFit/>
          </a:bodyPr>
          <a:lstStyle/>
          <a:p>
            <a:pPr algn="just">
              <a:lnSpc>
                <a:spcPts val="3499"/>
              </a:lnSpc>
            </a:pPr>
            <a:r>
              <a:rPr lang="en-US" sz="2499" b="1">
                <a:solidFill>
                  <a:srgbClr val="FFFFFF"/>
                </a:solidFill>
                <a:latin typeface="Times New Roman Bold"/>
                <a:ea typeface="Times New Roman Bold"/>
                <a:cs typeface="Times New Roman Bold"/>
                <a:sym typeface="Times New Roman Bold"/>
              </a:rPr>
              <a:t>Easy Navigation:</a:t>
            </a:r>
            <a:r>
              <a:rPr lang="en-US" sz="2499">
                <a:solidFill>
                  <a:srgbClr val="FFFFFF"/>
                </a:solidFill>
                <a:latin typeface="Times New Roman"/>
                <a:ea typeface="Times New Roman"/>
                <a:cs typeface="Times New Roman"/>
                <a:sym typeface="Times New Roman"/>
              </a:rPr>
              <a:t> Offer a user-friendly navigation system that directs users to surrounding sights.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1480464" y="1207243"/>
            <a:ext cx="2883244" cy="5864781"/>
          </a:xfrm>
          <a:custGeom>
            <a:avLst/>
            <a:gdLst/>
            <a:ahLst/>
            <a:cxnLst/>
            <a:rect l="l" t="t" r="r" b="b"/>
            <a:pathLst>
              <a:path w="2883244" h="5864781">
                <a:moveTo>
                  <a:pt x="0" y="0"/>
                </a:moveTo>
                <a:lnTo>
                  <a:pt x="2883244" y="0"/>
                </a:lnTo>
                <a:lnTo>
                  <a:pt x="2883244" y="5864781"/>
                </a:lnTo>
                <a:lnTo>
                  <a:pt x="0" y="5864781"/>
                </a:lnTo>
                <a:lnTo>
                  <a:pt x="0" y="0"/>
                </a:lnTo>
                <a:close/>
              </a:path>
            </a:pathLst>
          </a:custGeom>
          <a:blipFill>
            <a:blip r:embed="rId3"/>
            <a:stretch>
              <a:fillRect/>
            </a:stretch>
          </a:blipFill>
        </p:spPr>
      </p:sp>
      <p:sp>
        <p:nvSpPr>
          <p:cNvPr id="4" name="Freeform 4"/>
          <p:cNvSpPr/>
          <p:nvPr/>
        </p:nvSpPr>
        <p:spPr>
          <a:xfrm>
            <a:off x="6226985" y="1246012"/>
            <a:ext cx="2893621" cy="5787242"/>
          </a:xfrm>
          <a:custGeom>
            <a:avLst/>
            <a:gdLst/>
            <a:ahLst/>
            <a:cxnLst/>
            <a:rect l="l" t="t" r="r" b="b"/>
            <a:pathLst>
              <a:path w="2893621" h="5787242">
                <a:moveTo>
                  <a:pt x="0" y="0"/>
                </a:moveTo>
                <a:lnTo>
                  <a:pt x="2893621" y="0"/>
                </a:lnTo>
                <a:lnTo>
                  <a:pt x="2893621" y="5787242"/>
                </a:lnTo>
                <a:lnTo>
                  <a:pt x="0" y="5787242"/>
                </a:lnTo>
                <a:lnTo>
                  <a:pt x="0" y="0"/>
                </a:lnTo>
                <a:close/>
              </a:path>
            </a:pathLst>
          </a:custGeom>
          <a:blipFill>
            <a:blip r:embed="rId4"/>
            <a:stretch>
              <a:fillRect/>
            </a:stretch>
          </a:blipFill>
        </p:spPr>
      </p:sp>
      <p:sp>
        <p:nvSpPr>
          <p:cNvPr id="5" name="Freeform 5"/>
          <p:cNvSpPr/>
          <p:nvPr/>
        </p:nvSpPr>
        <p:spPr>
          <a:xfrm>
            <a:off x="10983884" y="1246012"/>
            <a:ext cx="2888663" cy="5826012"/>
          </a:xfrm>
          <a:custGeom>
            <a:avLst/>
            <a:gdLst/>
            <a:ahLst/>
            <a:cxnLst/>
            <a:rect l="l" t="t" r="r" b="b"/>
            <a:pathLst>
              <a:path w="2888663" h="5826012">
                <a:moveTo>
                  <a:pt x="0" y="0"/>
                </a:moveTo>
                <a:lnTo>
                  <a:pt x="2888663" y="0"/>
                </a:lnTo>
                <a:lnTo>
                  <a:pt x="2888663" y="5826012"/>
                </a:lnTo>
                <a:lnTo>
                  <a:pt x="0" y="5826012"/>
                </a:lnTo>
                <a:lnTo>
                  <a:pt x="0" y="0"/>
                </a:lnTo>
                <a:close/>
              </a:path>
            </a:pathLst>
          </a:custGeom>
          <a:blipFill>
            <a:blip r:embed="rId5"/>
            <a:stretch>
              <a:fillRect/>
            </a:stretch>
          </a:blipFill>
        </p:spPr>
      </p:sp>
      <p:sp>
        <p:nvSpPr>
          <p:cNvPr id="6" name="TextBox 6"/>
          <p:cNvSpPr txBox="1"/>
          <p:nvPr/>
        </p:nvSpPr>
        <p:spPr>
          <a:xfrm>
            <a:off x="1207799" y="7843013"/>
            <a:ext cx="13331860" cy="1355689"/>
          </a:xfrm>
          <a:prstGeom prst="rect">
            <a:avLst/>
          </a:prstGeom>
        </p:spPr>
        <p:txBody>
          <a:bodyPr lIns="0" tIns="0" rIns="0" bIns="0" rtlCol="0" anchor="t">
            <a:spAutoFit/>
          </a:bodyPr>
          <a:lstStyle/>
          <a:p>
            <a:pPr algn="just">
              <a:lnSpc>
                <a:spcPts val="3501"/>
              </a:lnSpc>
            </a:pPr>
            <a:r>
              <a:rPr lang="en-US" sz="2501">
                <a:solidFill>
                  <a:srgbClr val="FFFFFF"/>
                </a:solidFill>
                <a:latin typeface="Times New Roman"/>
                <a:ea typeface="Times New Roman"/>
                <a:cs typeface="Times New Roman"/>
                <a:sym typeface="Times New Roman"/>
              </a:rPr>
              <a:t>Educate users about Robert Schumann-related Zwickau attractions by providing them with interesting and interactive content with language support. Include elements that promote active participation and learning at every sight, such as mini-games or quizzes.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1028700" y="886384"/>
            <a:ext cx="3134713" cy="6423444"/>
          </a:xfrm>
          <a:custGeom>
            <a:avLst/>
            <a:gdLst/>
            <a:ahLst/>
            <a:cxnLst/>
            <a:rect l="l" t="t" r="r" b="b"/>
            <a:pathLst>
              <a:path w="3134713" h="6423444">
                <a:moveTo>
                  <a:pt x="0" y="0"/>
                </a:moveTo>
                <a:lnTo>
                  <a:pt x="3134713" y="0"/>
                </a:lnTo>
                <a:lnTo>
                  <a:pt x="3134713" y="6423445"/>
                </a:lnTo>
                <a:lnTo>
                  <a:pt x="0" y="6423445"/>
                </a:lnTo>
                <a:lnTo>
                  <a:pt x="0" y="0"/>
                </a:lnTo>
                <a:close/>
              </a:path>
            </a:pathLst>
          </a:custGeom>
          <a:blipFill>
            <a:blip r:embed="rId3"/>
            <a:stretch>
              <a:fillRect/>
            </a:stretch>
          </a:blipFill>
        </p:spPr>
      </p:sp>
      <p:sp>
        <p:nvSpPr>
          <p:cNvPr id="4" name="Freeform 4"/>
          <p:cNvSpPr/>
          <p:nvPr/>
        </p:nvSpPr>
        <p:spPr>
          <a:xfrm>
            <a:off x="4666826" y="886384"/>
            <a:ext cx="3370270" cy="6423444"/>
          </a:xfrm>
          <a:custGeom>
            <a:avLst/>
            <a:gdLst/>
            <a:ahLst/>
            <a:cxnLst/>
            <a:rect l="l" t="t" r="r" b="b"/>
            <a:pathLst>
              <a:path w="3370270" h="6423444">
                <a:moveTo>
                  <a:pt x="0" y="0"/>
                </a:moveTo>
                <a:lnTo>
                  <a:pt x="3370269" y="0"/>
                </a:lnTo>
                <a:lnTo>
                  <a:pt x="3370269" y="6423445"/>
                </a:lnTo>
                <a:lnTo>
                  <a:pt x="0" y="6423445"/>
                </a:lnTo>
                <a:lnTo>
                  <a:pt x="0" y="0"/>
                </a:lnTo>
                <a:close/>
              </a:path>
            </a:pathLst>
          </a:custGeom>
          <a:blipFill>
            <a:blip r:embed="rId4"/>
            <a:stretch>
              <a:fillRect/>
            </a:stretch>
          </a:blipFill>
        </p:spPr>
      </p:sp>
      <p:sp>
        <p:nvSpPr>
          <p:cNvPr id="5" name="Freeform 5"/>
          <p:cNvSpPr/>
          <p:nvPr/>
        </p:nvSpPr>
        <p:spPr>
          <a:xfrm>
            <a:off x="8540508" y="886384"/>
            <a:ext cx="3300715" cy="6439541"/>
          </a:xfrm>
          <a:custGeom>
            <a:avLst/>
            <a:gdLst/>
            <a:ahLst/>
            <a:cxnLst/>
            <a:rect l="l" t="t" r="r" b="b"/>
            <a:pathLst>
              <a:path w="3300715" h="6439541">
                <a:moveTo>
                  <a:pt x="0" y="0"/>
                </a:moveTo>
                <a:lnTo>
                  <a:pt x="3300714" y="0"/>
                </a:lnTo>
                <a:lnTo>
                  <a:pt x="3300714" y="6439542"/>
                </a:lnTo>
                <a:lnTo>
                  <a:pt x="0" y="6439542"/>
                </a:lnTo>
                <a:lnTo>
                  <a:pt x="0" y="0"/>
                </a:lnTo>
                <a:close/>
              </a:path>
            </a:pathLst>
          </a:custGeom>
          <a:blipFill>
            <a:blip r:embed="rId5"/>
            <a:stretch>
              <a:fillRect/>
            </a:stretch>
          </a:blipFill>
        </p:spPr>
      </p:sp>
      <p:sp>
        <p:nvSpPr>
          <p:cNvPr id="6" name="Freeform 6"/>
          <p:cNvSpPr/>
          <p:nvPr/>
        </p:nvSpPr>
        <p:spPr>
          <a:xfrm>
            <a:off x="12346047" y="902481"/>
            <a:ext cx="3256831" cy="6423444"/>
          </a:xfrm>
          <a:custGeom>
            <a:avLst/>
            <a:gdLst/>
            <a:ahLst/>
            <a:cxnLst/>
            <a:rect l="l" t="t" r="r" b="b"/>
            <a:pathLst>
              <a:path w="3256831" h="6423444">
                <a:moveTo>
                  <a:pt x="0" y="0"/>
                </a:moveTo>
                <a:lnTo>
                  <a:pt x="3256831" y="0"/>
                </a:lnTo>
                <a:lnTo>
                  <a:pt x="3256831" y="6423445"/>
                </a:lnTo>
                <a:lnTo>
                  <a:pt x="0" y="6423445"/>
                </a:lnTo>
                <a:lnTo>
                  <a:pt x="0" y="0"/>
                </a:lnTo>
                <a:close/>
              </a:path>
            </a:pathLst>
          </a:custGeom>
          <a:blipFill>
            <a:blip r:embed="rId6"/>
            <a:stretch>
              <a:fillRect/>
            </a:stretch>
          </a:blipFill>
        </p:spPr>
      </p:sp>
      <p:sp>
        <p:nvSpPr>
          <p:cNvPr id="7" name="TextBox 7"/>
          <p:cNvSpPr txBox="1"/>
          <p:nvPr/>
        </p:nvSpPr>
        <p:spPr>
          <a:xfrm>
            <a:off x="1473317" y="8373141"/>
            <a:ext cx="13363570" cy="908050"/>
          </a:xfrm>
          <a:prstGeom prst="rect">
            <a:avLst/>
          </a:prstGeom>
        </p:spPr>
        <p:txBody>
          <a:bodyPr lIns="0" tIns="0" rIns="0" bIns="0" rtlCol="0" anchor="t">
            <a:spAutoFit/>
          </a:bodyPr>
          <a:lstStyle/>
          <a:p>
            <a:pPr algn="just">
              <a:lnSpc>
                <a:spcPts val="3499"/>
              </a:lnSpc>
            </a:pPr>
            <a:r>
              <a:rPr lang="en-US" sz="2499">
                <a:solidFill>
                  <a:srgbClr val="FFFFFF"/>
                </a:solidFill>
                <a:latin typeface="Times New Roman"/>
                <a:ea typeface="Times New Roman"/>
                <a:cs typeface="Times New Roman"/>
                <a:sym typeface="Times New Roman"/>
              </a:rPr>
              <a:t>To encourage users and increase enjoyment, use game-like elements like challenges, progress monitoring, and achievements. </a:t>
            </a:r>
          </a:p>
        </p:txBody>
      </p:sp>
      <p:sp>
        <p:nvSpPr>
          <p:cNvPr id="8" name="TextBox 8"/>
          <p:cNvSpPr txBox="1"/>
          <p:nvPr/>
        </p:nvSpPr>
        <p:spPr>
          <a:xfrm>
            <a:off x="1473317" y="9589345"/>
            <a:ext cx="5561290" cy="377825"/>
          </a:xfrm>
          <a:prstGeom prst="rect">
            <a:avLst/>
          </a:prstGeom>
        </p:spPr>
        <p:txBody>
          <a:bodyPr lIns="0" tIns="0" rIns="0" bIns="0" rtlCol="0" anchor="t">
            <a:spAutoFit/>
          </a:bodyPr>
          <a:lstStyle/>
          <a:p>
            <a:pPr algn="just">
              <a:lnSpc>
                <a:spcPts val="2799"/>
              </a:lnSpc>
              <a:spcBef>
                <a:spcPct val="0"/>
              </a:spcBef>
            </a:pPr>
            <a:r>
              <a:rPr lang="en-US" sz="1999">
                <a:solidFill>
                  <a:srgbClr val="FFFFFF"/>
                </a:solidFill>
                <a:latin typeface="Times New Roman"/>
                <a:ea typeface="Times New Roman"/>
                <a:cs typeface="Times New Roman"/>
                <a:sym typeface="Times New Roman"/>
              </a:rPr>
              <a:t>And then much more functionalities are present......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76275" y="292360"/>
            <a:ext cx="2328564" cy="4549763"/>
          </a:xfrm>
          <a:custGeom>
            <a:avLst/>
            <a:gdLst/>
            <a:ahLst/>
            <a:cxnLst/>
            <a:rect l="l" t="t" r="r" b="b"/>
            <a:pathLst>
              <a:path w="2328564" h="4549763">
                <a:moveTo>
                  <a:pt x="0" y="0"/>
                </a:moveTo>
                <a:lnTo>
                  <a:pt x="2328564" y="0"/>
                </a:lnTo>
                <a:lnTo>
                  <a:pt x="2328564" y="4549763"/>
                </a:lnTo>
                <a:lnTo>
                  <a:pt x="0" y="4549763"/>
                </a:lnTo>
                <a:lnTo>
                  <a:pt x="0" y="0"/>
                </a:lnTo>
                <a:close/>
              </a:path>
            </a:pathLst>
          </a:custGeom>
          <a:blipFill>
            <a:blip r:embed="rId2"/>
            <a:stretch>
              <a:fillRect t="-965" b="-965"/>
            </a:stretch>
          </a:blipFill>
        </p:spPr>
      </p:sp>
      <p:sp>
        <p:nvSpPr>
          <p:cNvPr id="3" name="Freeform 3"/>
          <p:cNvSpPr/>
          <p:nvPr/>
        </p:nvSpPr>
        <p:spPr>
          <a:xfrm>
            <a:off x="3481089" y="294946"/>
            <a:ext cx="2263713" cy="4572315"/>
          </a:xfrm>
          <a:custGeom>
            <a:avLst/>
            <a:gdLst/>
            <a:ahLst/>
            <a:cxnLst/>
            <a:rect l="l" t="t" r="r" b="b"/>
            <a:pathLst>
              <a:path w="2263713" h="4572315">
                <a:moveTo>
                  <a:pt x="0" y="0"/>
                </a:moveTo>
                <a:lnTo>
                  <a:pt x="2263713" y="0"/>
                </a:lnTo>
                <a:lnTo>
                  <a:pt x="2263713" y="4572315"/>
                </a:lnTo>
                <a:lnTo>
                  <a:pt x="0" y="4572315"/>
                </a:lnTo>
                <a:lnTo>
                  <a:pt x="0" y="0"/>
                </a:lnTo>
                <a:close/>
              </a:path>
            </a:pathLst>
          </a:custGeom>
          <a:blipFill>
            <a:blip r:embed="rId3"/>
            <a:stretch>
              <a:fillRect/>
            </a:stretch>
          </a:blipFill>
        </p:spPr>
      </p:sp>
      <p:sp>
        <p:nvSpPr>
          <p:cNvPr id="4" name="Freeform 4"/>
          <p:cNvSpPr/>
          <p:nvPr/>
        </p:nvSpPr>
        <p:spPr>
          <a:xfrm>
            <a:off x="3367958" y="5164536"/>
            <a:ext cx="2380194" cy="4636487"/>
          </a:xfrm>
          <a:custGeom>
            <a:avLst/>
            <a:gdLst/>
            <a:ahLst/>
            <a:cxnLst/>
            <a:rect l="l" t="t" r="r" b="b"/>
            <a:pathLst>
              <a:path w="2380194" h="4636487">
                <a:moveTo>
                  <a:pt x="0" y="0"/>
                </a:moveTo>
                <a:lnTo>
                  <a:pt x="2380193" y="0"/>
                </a:lnTo>
                <a:lnTo>
                  <a:pt x="2380193" y="4636487"/>
                </a:lnTo>
                <a:lnTo>
                  <a:pt x="0" y="4636487"/>
                </a:lnTo>
                <a:lnTo>
                  <a:pt x="0" y="0"/>
                </a:lnTo>
                <a:close/>
              </a:path>
            </a:pathLst>
          </a:custGeom>
          <a:blipFill>
            <a:blip r:embed="rId4"/>
            <a:stretch>
              <a:fillRect/>
            </a:stretch>
          </a:blipFill>
        </p:spPr>
      </p:sp>
      <p:sp>
        <p:nvSpPr>
          <p:cNvPr id="5" name="Freeform 5"/>
          <p:cNvSpPr/>
          <p:nvPr/>
        </p:nvSpPr>
        <p:spPr>
          <a:xfrm>
            <a:off x="8970643" y="5164536"/>
            <a:ext cx="2312701" cy="4657523"/>
          </a:xfrm>
          <a:custGeom>
            <a:avLst/>
            <a:gdLst/>
            <a:ahLst/>
            <a:cxnLst/>
            <a:rect l="l" t="t" r="r" b="b"/>
            <a:pathLst>
              <a:path w="2312701" h="4657523">
                <a:moveTo>
                  <a:pt x="0" y="0"/>
                </a:moveTo>
                <a:lnTo>
                  <a:pt x="2312702" y="0"/>
                </a:lnTo>
                <a:lnTo>
                  <a:pt x="2312702" y="4657523"/>
                </a:lnTo>
                <a:lnTo>
                  <a:pt x="0" y="4657523"/>
                </a:lnTo>
                <a:lnTo>
                  <a:pt x="0" y="0"/>
                </a:lnTo>
                <a:close/>
              </a:path>
            </a:pathLst>
          </a:custGeom>
          <a:blipFill>
            <a:blip r:embed="rId5"/>
            <a:stretch>
              <a:fillRect/>
            </a:stretch>
          </a:blipFill>
        </p:spPr>
      </p:sp>
      <p:sp>
        <p:nvSpPr>
          <p:cNvPr id="6" name="Freeform 6"/>
          <p:cNvSpPr/>
          <p:nvPr/>
        </p:nvSpPr>
        <p:spPr>
          <a:xfrm>
            <a:off x="11797695" y="5164536"/>
            <a:ext cx="2312701" cy="4657523"/>
          </a:xfrm>
          <a:custGeom>
            <a:avLst/>
            <a:gdLst/>
            <a:ahLst/>
            <a:cxnLst/>
            <a:rect l="l" t="t" r="r" b="b"/>
            <a:pathLst>
              <a:path w="2312701" h="4657523">
                <a:moveTo>
                  <a:pt x="0" y="0"/>
                </a:moveTo>
                <a:lnTo>
                  <a:pt x="2312701" y="0"/>
                </a:lnTo>
                <a:lnTo>
                  <a:pt x="2312701" y="4657523"/>
                </a:lnTo>
                <a:lnTo>
                  <a:pt x="0" y="4657523"/>
                </a:lnTo>
                <a:lnTo>
                  <a:pt x="0" y="0"/>
                </a:lnTo>
                <a:close/>
              </a:path>
            </a:pathLst>
          </a:custGeom>
          <a:blipFill>
            <a:blip r:embed="rId6"/>
            <a:stretch>
              <a:fillRect/>
            </a:stretch>
          </a:blipFill>
        </p:spPr>
      </p:sp>
      <p:sp>
        <p:nvSpPr>
          <p:cNvPr id="7" name="Freeform 7"/>
          <p:cNvSpPr/>
          <p:nvPr/>
        </p:nvSpPr>
        <p:spPr>
          <a:xfrm>
            <a:off x="639721" y="5143500"/>
            <a:ext cx="2299611" cy="4657523"/>
          </a:xfrm>
          <a:custGeom>
            <a:avLst/>
            <a:gdLst/>
            <a:ahLst/>
            <a:cxnLst/>
            <a:rect l="l" t="t" r="r" b="b"/>
            <a:pathLst>
              <a:path w="2299611" h="4657523">
                <a:moveTo>
                  <a:pt x="0" y="0"/>
                </a:moveTo>
                <a:lnTo>
                  <a:pt x="2299612" y="0"/>
                </a:lnTo>
                <a:lnTo>
                  <a:pt x="2299612" y="4657523"/>
                </a:lnTo>
                <a:lnTo>
                  <a:pt x="0" y="4657523"/>
                </a:lnTo>
                <a:lnTo>
                  <a:pt x="0" y="0"/>
                </a:lnTo>
                <a:close/>
              </a:path>
            </a:pathLst>
          </a:custGeom>
          <a:blipFill>
            <a:blip r:embed="rId7"/>
            <a:stretch>
              <a:fillRect/>
            </a:stretch>
          </a:blipFill>
        </p:spPr>
      </p:sp>
      <p:sp>
        <p:nvSpPr>
          <p:cNvPr id="8" name="Freeform 8"/>
          <p:cNvSpPr/>
          <p:nvPr/>
        </p:nvSpPr>
        <p:spPr>
          <a:xfrm>
            <a:off x="6218493" y="292360"/>
            <a:ext cx="2304475" cy="4608951"/>
          </a:xfrm>
          <a:custGeom>
            <a:avLst/>
            <a:gdLst/>
            <a:ahLst/>
            <a:cxnLst/>
            <a:rect l="l" t="t" r="r" b="b"/>
            <a:pathLst>
              <a:path w="2304475" h="4608951">
                <a:moveTo>
                  <a:pt x="0" y="0"/>
                </a:moveTo>
                <a:lnTo>
                  <a:pt x="2304475" y="0"/>
                </a:lnTo>
                <a:lnTo>
                  <a:pt x="2304475" y="4608950"/>
                </a:lnTo>
                <a:lnTo>
                  <a:pt x="0" y="4608950"/>
                </a:lnTo>
                <a:lnTo>
                  <a:pt x="0" y="0"/>
                </a:lnTo>
                <a:close/>
              </a:path>
            </a:pathLst>
          </a:custGeom>
          <a:blipFill>
            <a:blip r:embed="rId8"/>
            <a:stretch>
              <a:fillRect/>
            </a:stretch>
          </a:blipFill>
        </p:spPr>
      </p:sp>
      <p:sp>
        <p:nvSpPr>
          <p:cNvPr id="9" name="Freeform 9"/>
          <p:cNvSpPr/>
          <p:nvPr/>
        </p:nvSpPr>
        <p:spPr>
          <a:xfrm>
            <a:off x="14475802" y="311557"/>
            <a:ext cx="2310711" cy="4582587"/>
          </a:xfrm>
          <a:custGeom>
            <a:avLst/>
            <a:gdLst/>
            <a:ahLst/>
            <a:cxnLst/>
            <a:rect l="l" t="t" r="r" b="b"/>
            <a:pathLst>
              <a:path w="2310711" h="4582587">
                <a:moveTo>
                  <a:pt x="0" y="0"/>
                </a:moveTo>
                <a:lnTo>
                  <a:pt x="2310711" y="0"/>
                </a:lnTo>
                <a:lnTo>
                  <a:pt x="2310711" y="4582587"/>
                </a:lnTo>
                <a:lnTo>
                  <a:pt x="0" y="4582587"/>
                </a:lnTo>
                <a:lnTo>
                  <a:pt x="0" y="0"/>
                </a:lnTo>
                <a:close/>
              </a:path>
            </a:pathLst>
          </a:custGeom>
          <a:blipFill>
            <a:blip r:embed="rId9"/>
            <a:stretch>
              <a:fillRect/>
            </a:stretch>
          </a:blipFill>
        </p:spPr>
      </p:sp>
      <p:sp>
        <p:nvSpPr>
          <p:cNvPr id="10" name="Freeform 10"/>
          <p:cNvSpPr/>
          <p:nvPr/>
        </p:nvSpPr>
        <p:spPr>
          <a:xfrm>
            <a:off x="8970643" y="311557"/>
            <a:ext cx="2312701" cy="4555704"/>
          </a:xfrm>
          <a:custGeom>
            <a:avLst/>
            <a:gdLst/>
            <a:ahLst/>
            <a:cxnLst/>
            <a:rect l="l" t="t" r="r" b="b"/>
            <a:pathLst>
              <a:path w="2312701" h="4555704">
                <a:moveTo>
                  <a:pt x="0" y="0"/>
                </a:moveTo>
                <a:lnTo>
                  <a:pt x="2312702" y="0"/>
                </a:lnTo>
                <a:lnTo>
                  <a:pt x="2312702" y="4555704"/>
                </a:lnTo>
                <a:lnTo>
                  <a:pt x="0" y="4555704"/>
                </a:lnTo>
                <a:lnTo>
                  <a:pt x="0" y="0"/>
                </a:lnTo>
                <a:close/>
              </a:path>
            </a:pathLst>
          </a:custGeom>
          <a:blipFill>
            <a:blip r:embed="rId10"/>
            <a:stretch>
              <a:fillRect/>
            </a:stretch>
          </a:blipFill>
        </p:spPr>
      </p:sp>
      <p:sp>
        <p:nvSpPr>
          <p:cNvPr id="11" name="Freeform 11"/>
          <p:cNvSpPr/>
          <p:nvPr/>
        </p:nvSpPr>
        <p:spPr>
          <a:xfrm>
            <a:off x="11746847" y="311557"/>
            <a:ext cx="2278493" cy="4582587"/>
          </a:xfrm>
          <a:custGeom>
            <a:avLst/>
            <a:gdLst/>
            <a:ahLst/>
            <a:cxnLst/>
            <a:rect l="l" t="t" r="r" b="b"/>
            <a:pathLst>
              <a:path w="2278493" h="4582587">
                <a:moveTo>
                  <a:pt x="0" y="0"/>
                </a:moveTo>
                <a:lnTo>
                  <a:pt x="2278493" y="0"/>
                </a:lnTo>
                <a:lnTo>
                  <a:pt x="2278493" y="4582587"/>
                </a:lnTo>
                <a:lnTo>
                  <a:pt x="0" y="4582587"/>
                </a:lnTo>
                <a:lnTo>
                  <a:pt x="0" y="0"/>
                </a:lnTo>
                <a:close/>
              </a:path>
            </a:pathLst>
          </a:custGeom>
          <a:blipFill>
            <a:blip r:embed="rId11"/>
            <a:stretch>
              <a:fillRect/>
            </a:stretch>
          </a:blipFill>
        </p:spPr>
      </p:sp>
      <p:sp>
        <p:nvSpPr>
          <p:cNvPr id="12" name="Freeform 12"/>
          <p:cNvSpPr/>
          <p:nvPr/>
        </p:nvSpPr>
        <p:spPr>
          <a:xfrm>
            <a:off x="6179717" y="5164536"/>
            <a:ext cx="2276576" cy="4657523"/>
          </a:xfrm>
          <a:custGeom>
            <a:avLst/>
            <a:gdLst/>
            <a:ahLst/>
            <a:cxnLst/>
            <a:rect l="l" t="t" r="r" b="b"/>
            <a:pathLst>
              <a:path w="2276576" h="4657523">
                <a:moveTo>
                  <a:pt x="0" y="0"/>
                </a:moveTo>
                <a:lnTo>
                  <a:pt x="2276576" y="0"/>
                </a:lnTo>
                <a:lnTo>
                  <a:pt x="2276576" y="4657523"/>
                </a:lnTo>
                <a:lnTo>
                  <a:pt x="0" y="4657523"/>
                </a:lnTo>
                <a:lnTo>
                  <a:pt x="0" y="0"/>
                </a:lnTo>
                <a:close/>
              </a:path>
            </a:pathLst>
          </a:custGeom>
          <a:blipFill>
            <a:blip r:embed="rId12"/>
            <a:stretch>
              <a:fillRect/>
            </a:stretch>
          </a:blipFill>
        </p:spPr>
      </p:sp>
      <p:sp>
        <p:nvSpPr>
          <p:cNvPr id="13" name="Freeform 13"/>
          <p:cNvSpPr/>
          <p:nvPr/>
        </p:nvSpPr>
        <p:spPr>
          <a:xfrm>
            <a:off x="14539021" y="5164536"/>
            <a:ext cx="2325549" cy="4657523"/>
          </a:xfrm>
          <a:custGeom>
            <a:avLst/>
            <a:gdLst/>
            <a:ahLst/>
            <a:cxnLst/>
            <a:rect l="l" t="t" r="r" b="b"/>
            <a:pathLst>
              <a:path w="2325549" h="4657523">
                <a:moveTo>
                  <a:pt x="0" y="0"/>
                </a:moveTo>
                <a:lnTo>
                  <a:pt x="2325549" y="0"/>
                </a:lnTo>
                <a:lnTo>
                  <a:pt x="2325549" y="4657523"/>
                </a:lnTo>
                <a:lnTo>
                  <a:pt x="0" y="4657523"/>
                </a:lnTo>
                <a:lnTo>
                  <a:pt x="0" y="0"/>
                </a:lnTo>
                <a:close/>
              </a:path>
            </a:pathLst>
          </a:custGeom>
          <a:blipFill>
            <a:blip r:embed="rId1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725985" y="1839074"/>
            <a:ext cx="13850901" cy="7721941"/>
            <a:chOff x="0" y="0"/>
            <a:chExt cx="3647974" cy="2033762"/>
          </a:xfrm>
        </p:grpSpPr>
        <p:sp>
          <p:nvSpPr>
            <p:cNvPr id="4" name="Freeform 4"/>
            <p:cNvSpPr/>
            <p:nvPr/>
          </p:nvSpPr>
          <p:spPr>
            <a:xfrm>
              <a:off x="0" y="0"/>
              <a:ext cx="3647974" cy="2033762"/>
            </a:xfrm>
            <a:custGeom>
              <a:avLst/>
              <a:gdLst/>
              <a:ahLst/>
              <a:cxnLst/>
              <a:rect l="l" t="t" r="r" b="b"/>
              <a:pathLst>
                <a:path w="3647974" h="2033762">
                  <a:moveTo>
                    <a:pt x="11179" y="0"/>
                  </a:moveTo>
                  <a:lnTo>
                    <a:pt x="3636795" y="0"/>
                  </a:lnTo>
                  <a:cubicBezTo>
                    <a:pt x="3642969" y="0"/>
                    <a:pt x="3647974" y="5005"/>
                    <a:pt x="3647974" y="11179"/>
                  </a:cubicBezTo>
                  <a:lnTo>
                    <a:pt x="3647974" y="2022583"/>
                  </a:lnTo>
                  <a:cubicBezTo>
                    <a:pt x="3647974" y="2028757"/>
                    <a:pt x="3642969" y="2033762"/>
                    <a:pt x="3636795" y="2033762"/>
                  </a:cubicBezTo>
                  <a:lnTo>
                    <a:pt x="11179" y="2033762"/>
                  </a:lnTo>
                  <a:cubicBezTo>
                    <a:pt x="5005" y="2033762"/>
                    <a:pt x="0" y="2028757"/>
                    <a:pt x="0" y="2022583"/>
                  </a:cubicBezTo>
                  <a:lnTo>
                    <a:pt x="0" y="11179"/>
                  </a:lnTo>
                  <a:cubicBezTo>
                    <a:pt x="0" y="5005"/>
                    <a:pt x="5005" y="0"/>
                    <a:pt x="11179" y="0"/>
                  </a:cubicBezTo>
                  <a:close/>
                </a:path>
              </a:pathLst>
            </a:custGeom>
            <a:solidFill>
              <a:srgbClr val="000000"/>
            </a:solidFill>
            <a:ln w="38100" cap="sq">
              <a:solidFill>
                <a:srgbClr val="E5E1DA"/>
              </a:solidFill>
              <a:prstDash val="solid"/>
              <a:miter/>
            </a:ln>
          </p:spPr>
        </p:sp>
        <p:sp>
          <p:nvSpPr>
            <p:cNvPr id="5" name="TextBox 5"/>
            <p:cNvSpPr txBox="1"/>
            <p:nvPr/>
          </p:nvSpPr>
          <p:spPr>
            <a:xfrm>
              <a:off x="0" y="-38100"/>
              <a:ext cx="3647974" cy="207186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grpSp>
        <p:nvGrpSpPr>
          <p:cNvPr id="7" name="Group 7"/>
          <p:cNvGrpSpPr/>
          <p:nvPr/>
        </p:nvGrpSpPr>
        <p:grpSpPr>
          <a:xfrm>
            <a:off x="1028700" y="2324539"/>
            <a:ext cx="2571145" cy="999686"/>
            <a:chOff x="0" y="0"/>
            <a:chExt cx="677174" cy="263292"/>
          </a:xfrm>
        </p:grpSpPr>
        <p:sp>
          <p:nvSpPr>
            <p:cNvPr id="8" name="Freeform 8"/>
            <p:cNvSpPr/>
            <p:nvPr/>
          </p:nvSpPr>
          <p:spPr>
            <a:xfrm>
              <a:off x="0" y="0"/>
              <a:ext cx="677174" cy="263292"/>
            </a:xfrm>
            <a:custGeom>
              <a:avLst/>
              <a:gdLst/>
              <a:ahLst/>
              <a:cxnLst/>
              <a:rect l="l" t="t" r="r" b="b"/>
              <a:pathLst>
                <a:path w="677174" h="263292">
                  <a:moveTo>
                    <a:pt x="131646" y="0"/>
                  </a:moveTo>
                  <a:lnTo>
                    <a:pt x="545528" y="0"/>
                  </a:lnTo>
                  <a:cubicBezTo>
                    <a:pt x="618234" y="0"/>
                    <a:pt x="677174" y="58940"/>
                    <a:pt x="677174" y="131646"/>
                  </a:cubicBezTo>
                  <a:lnTo>
                    <a:pt x="677174" y="131646"/>
                  </a:lnTo>
                  <a:cubicBezTo>
                    <a:pt x="677174" y="204352"/>
                    <a:pt x="618234" y="263292"/>
                    <a:pt x="545528" y="263292"/>
                  </a:cubicBezTo>
                  <a:lnTo>
                    <a:pt x="131646" y="263292"/>
                  </a:lnTo>
                  <a:cubicBezTo>
                    <a:pt x="58940" y="263292"/>
                    <a:pt x="0" y="204352"/>
                    <a:pt x="0" y="131646"/>
                  </a:cubicBezTo>
                  <a:lnTo>
                    <a:pt x="0" y="131646"/>
                  </a:lnTo>
                  <a:cubicBezTo>
                    <a:pt x="0" y="58940"/>
                    <a:pt x="58940" y="0"/>
                    <a:pt x="131646" y="0"/>
                  </a:cubicBezTo>
                  <a:close/>
                </a:path>
              </a:pathLst>
            </a:custGeom>
            <a:gradFill rotWithShape="1">
              <a:gsLst>
                <a:gs pos="0">
                  <a:srgbClr val="FFF7AD">
                    <a:alpha val="100000"/>
                  </a:srgbClr>
                </a:gs>
                <a:gs pos="100000">
                  <a:srgbClr val="FFA9F9">
                    <a:alpha val="100000"/>
                  </a:srgbClr>
                </a:gs>
              </a:gsLst>
              <a:lin ang="0"/>
            </a:gradFill>
          </p:spPr>
        </p:sp>
        <p:sp>
          <p:nvSpPr>
            <p:cNvPr id="9" name="TextBox 9"/>
            <p:cNvSpPr txBox="1"/>
            <p:nvPr/>
          </p:nvSpPr>
          <p:spPr>
            <a:xfrm>
              <a:off x="0" y="-95250"/>
              <a:ext cx="677174" cy="358542"/>
            </a:xfrm>
            <a:prstGeom prst="rect">
              <a:avLst/>
            </a:prstGeom>
          </p:spPr>
          <p:txBody>
            <a:bodyPr lIns="50800" tIns="50800" rIns="50800" bIns="50800" rtlCol="0" anchor="ctr"/>
            <a:lstStyle/>
            <a:p>
              <a:pPr algn="ctr">
                <a:lnSpc>
                  <a:spcPts val="3359"/>
                </a:lnSpc>
              </a:pPr>
              <a:r>
                <a:rPr lang="en-US" sz="2399">
                  <a:solidFill>
                    <a:srgbClr val="000000"/>
                  </a:solidFill>
                  <a:latin typeface="Times New Roman"/>
                  <a:ea typeface="Times New Roman"/>
                  <a:cs typeface="Times New Roman"/>
                  <a:sym typeface="Times New Roman"/>
                </a:rPr>
                <a:t>Research</a:t>
              </a:r>
            </a:p>
          </p:txBody>
        </p:sp>
      </p:grpSp>
      <p:sp>
        <p:nvSpPr>
          <p:cNvPr id="10" name="TextBox 10"/>
          <p:cNvSpPr txBox="1"/>
          <p:nvPr/>
        </p:nvSpPr>
        <p:spPr>
          <a:xfrm>
            <a:off x="725985" y="636819"/>
            <a:ext cx="7273915" cy="1127125"/>
          </a:xfrm>
          <a:prstGeom prst="rect">
            <a:avLst/>
          </a:prstGeom>
        </p:spPr>
        <p:txBody>
          <a:bodyPr lIns="0" tIns="0" rIns="0" bIns="0" rtlCol="0" anchor="t">
            <a:spAutoFit/>
          </a:bodyPr>
          <a:lstStyle/>
          <a:p>
            <a:pPr algn="l">
              <a:lnSpc>
                <a:spcPts val="7699"/>
              </a:lnSpc>
            </a:pPr>
            <a:r>
              <a:rPr lang="en-US" sz="6999" b="1">
                <a:solidFill>
                  <a:srgbClr val="FBF9F1"/>
                </a:solidFill>
                <a:latin typeface="Times New Roman Bold"/>
                <a:ea typeface="Times New Roman Bold"/>
                <a:cs typeface="Times New Roman Bold"/>
                <a:sym typeface="Times New Roman Bold"/>
              </a:rPr>
              <a:t>PROCESS</a:t>
            </a:r>
          </a:p>
        </p:txBody>
      </p:sp>
      <p:grpSp>
        <p:nvGrpSpPr>
          <p:cNvPr id="11" name="Group 11"/>
          <p:cNvGrpSpPr/>
          <p:nvPr/>
        </p:nvGrpSpPr>
        <p:grpSpPr>
          <a:xfrm>
            <a:off x="2601776" y="3484098"/>
            <a:ext cx="2571145" cy="999686"/>
            <a:chOff x="0" y="0"/>
            <a:chExt cx="677174" cy="263292"/>
          </a:xfrm>
        </p:grpSpPr>
        <p:sp>
          <p:nvSpPr>
            <p:cNvPr id="12" name="Freeform 12"/>
            <p:cNvSpPr/>
            <p:nvPr/>
          </p:nvSpPr>
          <p:spPr>
            <a:xfrm>
              <a:off x="0" y="0"/>
              <a:ext cx="677174" cy="263292"/>
            </a:xfrm>
            <a:custGeom>
              <a:avLst/>
              <a:gdLst/>
              <a:ahLst/>
              <a:cxnLst/>
              <a:rect l="l" t="t" r="r" b="b"/>
              <a:pathLst>
                <a:path w="677174" h="263292">
                  <a:moveTo>
                    <a:pt x="131646" y="0"/>
                  </a:moveTo>
                  <a:lnTo>
                    <a:pt x="545528" y="0"/>
                  </a:lnTo>
                  <a:cubicBezTo>
                    <a:pt x="618234" y="0"/>
                    <a:pt x="677174" y="58940"/>
                    <a:pt x="677174" y="131646"/>
                  </a:cubicBezTo>
                  <a:lnTo>
                    <a:pt x="677174" y="131646"/>
                  </a:lnTo>
                  <a:cubicBezTo>
                    <a:pt x="677174" y="204352"/>
                    <a:pt x="618234" y="263292"/>
                    <a:pt x="545528" y="263292"/>
                  </a:cubicBezTo>
                  <a:lnTo>
                    <a:pt x="131646" y="263292"/>
                  </a:lnTo>
                  <a:cubicBezTo>
                    <a:pt x="58940" y="263292"/>
                    <a:pt x="0" y="204352"/>
                    <a:pt x="0" y="131646"/>
                  </a:cubicBezTo>
                  <a:lnTo>
                    <a:pt x="0" y="131646"/>
                  </a:lnTo>
                  <a:cubicBezTo>
                    <a:pt x="0" y="58940"/>
                    <a:pt x="58940" y="0"/>
                    <a:pt x="131646" y="0"/>
                  </a:cubicBezTo>
                  <a:close/>
                </a:path>
              </a:pathLst>
            </a:custGeom>
            <a:gradFill rotWithShape="1">
              <a:gsLst>
                <a:gs pos="0">
                  <a:srgbClr val="FFF7AD">
                    <a:alpha val="100000"/>
                  </a:srgbClr>
                </a:gs>
                <a:gs pos="100000">
                  <a:srgbClr val="FFA9F9">
                    <a:alpha val="100000"/>
                  </a:srgbClr>
                </a:gs>
              </a:gsLst>
              <a:lin ang="0"/>
            </a:gradFill>
          </p:spPr>
        </p:sp>
        <p:sp>
          <p:nvSpPr>
            <p:cNvPr id="13" name="TextBox 13"/>
            <p:cNvSpPr txBox="1"/>
            <p:nvPr/>
          </p:nvSpPr>
          <p:spPr>
            <a:xfrm>
              <a:off x="0" y="-95250"/>
              <a:ext cx="677174" cy="358542"/>
            </a:xfrm>
            <a:prstGeom prst="rect">
              <a:avLst/>
            </a:prstGeom>
          </p:spPr>
          <p:txBody>
            <a:bodyPr lIns="50800" tIns="50800" rIns="50800" bIns="50800" rtlCol="0" anchor="ctr"/>
            <a:lstStyle/>
            <a:p>
              <a:pPr algn="ctr">
                <a:lnSpc>
                  <a:spcPts val="3359"/>
                </a:lnSpc>
              </a:pPr>
              <a:r>
                <a:rPr lang="en-US" sz="2399">
                  <a:solidFill>
                    <a:srgbClr val="000000"/>
                  </a:solidFill>
                  <a:latin typeface="Times New Roman"/>
                  <a:ea typeface="Times New Roman"/>
                  <a:cs typeface="Times New Roman"/>
                  <a:sym typeface="Times New Roman"/>
                </a:rPr>
                <a:t>Brainstorming</a:t>
              </a:r>
            </a:p>
          </p:txBody>
        </p:sp>
      </p:grpSp>
      <p:grpSp>
        <p:nvGrpSpPr>
          <p:cNvPr id="14" name="Group 14"/>
          <p:cNvGrpSpPr/>
          <p:nvPr/>
        </p:nvGrpSpPr>
        <p:grpSpPr>
          <a:xfrm>
            <a:off x="4362943" y="4643657"/>
            <a:ext cx="2571145" cy="999686"/>
            <a:chOff x="0" y="0"/>
            <a:chExt cx="677174" cy="263292"/>
          </a:xfrm>
        </p:grpSpPr>
        <p:sp>
          <p:nvSpPr>
            <p:cNvPr id="15" name="Freeform 15"/>
            <p:cNvSpPr/>
            <p:nvPr/>
          </p:nvSpPr>
          <p:spPr>
            <a:xfrm>
              <a:off x="0" y="0"/>
              <a:ext cx="677174" cy="263292"/>
            </a:xfrm>
            <a:custGeom>
              <a:avLst/>
              <a:gdLst/>
              <a:ahLst/>
              <a:cxnLst/>
              <a:rect l="l" t="t" r="r" b="b"/>
              <a:pathLst>
                <a:path w="677174" h="263292">
                  <a:moveTo>
                    <a:pt x="131646" y="0"/>
                  </a:moveTo>
                  <a:lnTo>
                    <a:pt x="545528" y="0"/>
                  </a:lnTo>
                  <a:cubicBezTo>
                    <a:pt x="618234" y="0"/>
                    <a:pt x="677174" y="58940"/>
                    <a:pt x="677174" y="131646"/>
                  </a:cubicBezTo>
                  <a:lnTo>
                    <a:pt x="677174" y="131646"/>
                  </a:lnTo>
                  <a:cubicBezTo>
                    <a:pt x="677174" y="204352"/>
                    <a:pt x="618234" y="263292"/>
                    <a:pt x="545528" y="263292"/>
                  </a:cubicBezTo>
                  <a:lnTo>
                    <a:pt x="131646" y="263292"/>
                  </a:lnTo>
                  <a:cubicBezTo>
                    <a:pt x="58940" y="263292"/>
                    <a:pt x="0" y="204352"/>
                    <a:pt x="0" y="131646"/>
                  </a:cubicBezTo>
                  <a:lnTo>
                    <a:pt x="0" y="131646"/>
                  </a:lnTo>
                  <a:cubicBezTo>
                    <a:pt x="0" y="58940"/>
                    <a:pt x="58940" y="0"/>
                    <a:pt x="131646" y="0"/>
                  </a:cubicBezTo>
                  <a:close/>
                </a:path>
              </a:pathLst>
            </a:custGeom>
            <a:gradFill rotWithShape="1">
              <a:gsLst>
                <a:gs pos="0">
                  <a:srgbClr val="FFF7AD">
                    <a:alpha val="100000"/>
                  </a:srgbClr>
                </a:gs>
                <a:gs pos="100000">
                  <a:srgbClr val="FFA9F9">
                    <a:alpha val="100000"/>
                  </a:srgbClr>
                </a:gs>
              </a:gsLst>
              <a:lin ang="0"/>
            </a:gradFill>
          </p:spPr>
        </p:sp>
        <p:sp>
          <p:nvSpPr>
            <p:cNvPr id="16" name="TextBox 16"/>
            <p:cNvSpPr txBox="1"/>
            <p:nvPr/>
          </p:nvSpPr>
          <p:spPr>
            <a:xfrm>
              <a:off x="0" y="-95250"/>
              <a:ext cx="677174" cy="358542"/>
            </a:xfrm>
            <a:prstGeom prst="rect">
              <a:avLst/>
            </a:prstGeom>
          </p:spPr>
          <p:txBody>
            <a:bodyPr lIns="50800" tIns="50800" rIns="50800" bIns="50800" rtlCol="0" anchor="ctr"/>
            <a:lstStyle/>
            <a:p>
              <a:pPr algn="ctr">
                <a:lnSpc>
                  <a:spcPts val="3359"/>
                </a:lnSpc>
              </a:pPr>
              <a:r>
                <a:rPr lang="en-US" sz="2399">
                  <a:solidFill>
                    <a:srgbClr val="000000"/>
                  </a:solidFill>
                  <a:latin typeface="Times New Roman"/>
                  <a:ea typeface="Times New Roman"/>
                  <a:cs typeface="Times New Roman"/>
                  <a:sym typeface="Times New Roman"/>
                </a:rPr>
                <a:t>Concept Maps</a:t>
              </a:r>
            </a:p>
          </p:txBody>
        </p:sp>
      </p:grpSp>
      <p:grpSp>
        <p:nvGrpSpPr>
          <p:cNvPr id="17" name="Group 17"/>
          <p:cNvGrpSpPr/>
          <p:nvPr/>
        </p:nvGrpSpPr>
        <p:grpSpPr>
          <a:xfrm>
            <a:off x="6328493" y="5901219"/>
            <a:ext cx="2531121" cy="999686"/>
            <a:chOff x="0" y="0"/>
            <a:chExt cx="666633" cy="263292"/>
          </a:xfrm>
        </p:grpSpPr>
        <p:sp>
          <p:nvSpPr>
            <p:cNvPr id="18" name="Freeform 18"/>
            <p:cNvSpPr/>
            <p:nvPr/>
          </p:nvSpPr>
          <p:spPr>
            <a:xfrm>
              <a:off x="0" y="0"/>
              <a:ext cx="666633" cy="263292"/>
            </a:xfrm>
            <a:custGeom>
              <a:avLst/>
              <a:gdLst/>
              <a:ahLst/>
              <a:cxnLst/>
              <a:rect l="l" t="t" r="r" b="b"/>
              <a:pathLst>
                <a:path w="666633" h="263292">
                  <a:moveTo>
                    <a:pt x="131646" y="0"/>
                  </a:moveTo>
                  <a:lnTo>
                    <a:pt x="534987" y="0"/>
                  </a:lnTo>
                  <a:cubicBezTo>
                    <a:pt x="607693" y="0"/>
                    <a:pt x="666633" y="58940"/>
                    <a:pt x="666633" y="131646"/>
                  </a:cubicBezTo>
                  <a:lnTo>
                    <a:pt x="666633" y="131646"/>
                  </a:lnTo>
                  <a:cubicBezTo>
                    <a:pt x="666633" y="204352"/>
                    <a:pt x="607693" y="263292"/>
                    <a:pt x="534987" y="263292"/>
                  </a:cubicBezTo>
                  <a:lnTo>
                    <a:pt x="131646" y="263292"/>
                  </a:lnTo>
                  <a:cubicBezTo>
                    <a:pt x="58940" y="263292"/>
                    <a:pt x="0" y="204352"/>
                    <a:pt x="0" y="131646"/>
                  </a:cubicBezTo>
                  <a:lnTo>
                    <a:pt x="0" y="131646"/>
                  </a:lnTo>
                  <a:cubicBezTo>
                    <a:pt x="0" y="58940"/>
                    <a:pt x="58940" y="0"/>
                    <a:pt x="131646" y="0"/>
                  </a:cubicBezTo>
                  <a:close/>
                </a:path>
              </a:pathLst>
            </a:custGeom>
            <a:gradFill rotWithShape="1">
              <a:gsLst>
                <a:gs pos="0">
                  <a:srgbClr val="FFF7AD">
                    <a:alpha val="100000"/>
                  </a:srgbClr>
                </a:gs>
                <a:gs pos="100000">
                  <a:srgbClr val="FFA9F9">
                    <a:alpha val="100000"/>
                  </a:srgbClr>
                </a:gs>
              </a:gsLst>
              <a:lin ang="0"/>
            </a:gradFill>
          </p:spPr>
        </p:sp>
        <p:sp>
          <p:nvSpPr>
            <p:cNvPr id="19" name="TextBox 19"/>
            <p:cNvSpPr txBox="1"/>
            <p:nvPr/>
          </p:nvSpPr>
          <p:spPr>
            <a:xfrm>
              <a:off x="0" y="-95250"/>
              <a:ext cx="666633" cy="358542"/>
            </a:xfrm>
            <a:prstGeom prst="rect">
              <a:avLst/>
            </a:prstGeom>
          </p:spPr>
          <p:txBody>
            <a:bodyPr lIns="50800" tIns="50800" rIns="50800" bIns="50800" rtlCol="0" anchor="ctr"/>
            <a:lstStyle/>
            <a:p>
              <a:pPr algn="ctr">
                <a:lnSpc>
                  <a:spcPts val="3359"/>
                </a:lnSpc>
              </a:pPr>
              <a:r>
                <a:rPr lang="en-US" sz="2399">
                  <a:solidFill>
                    <a:srgbClr val="000000"/>
                  </a:solidFill>
                  <a:latin typeface="Times New Roman"/>
                  <a:ea typeface="Times New Roman"/>
                  <a:cs typeface="Times New Roman"/>
                  <a:sym typeface="Times New Roman"/>
                </a:rPr>
                <a:t>Paper Sketches</a:t>
              </a:r>
            </a:p>
          </p:txBody>
        </p:sp>
      </p:grpSp>
      <p:grpSp>
        <p:nvGrpSpPr>
          <p:cNvPr id="20" name="Group 20"/>
          <p:cNvGrpSpPr/>
          <p:nvPr/>
        </p:nvGrpSpPr>
        <p:grpSpPr>
          <a:xfrm>
            <a:off x="8368663" y="7164121"/>
            <a:ext cx="2531121" cy="999686"/>
            <a:chOff x="0" y="0"/>
            <a:chExt cx="666633" cy="263292"/>
          </a:xfrm>
        </p:grpSpPr>
        <p:sp>
          <p:nvSpPr>
            <p:cNvPr id="21" name="Freeform 21"/>
            <p:cNvSpPr/>
            <p:nvPr/>
          </p:nvSpPr>
          <p:spPr>
            <a:xfrm>
              <a:off x="0" y="0"/>
              <a:ext cx="666633" cy="263292"/>
            </a:xfrm>
            <a:custGeom>
              <a:avLst/>
              <a:gdLst/>
              <a:ahLst/>
              <a:cxnLst/>
              <a:rect l="l" t="t" r="r" b="b"/>
              <a:pathLst>
                <a:path w="666633" h="263292">
                  <a:moveTo>
                    <a:pt x="131646" y="0"/>
                  </a:moveTo>
                  <a:lnTo>
                    <a:pt x="534987" y="0"/>
                  </a:lnTo>
                  <a:cubicBezTo>
                    <a:pt x="607693" y="0"/>
                    <a:pt x="666633" y="58940"/>
                    <a:pt x="666633" y="131646"/>
                  </a:cubicBezTo>
                  <a:lnTo>
                    <a:pt x="666633" y="131646"/>
                  </a:lnTo>
                  <a:cubicBezTo>
                    <a:pt x="666633" y="204352"/>
                    <a:pt x="607693" y="263292"/>
                    <a:pt x="534987" y="263292"/>
                  </a:cubicBezTo>
                  <a:lnTo>
                    <a:pt x="131646" y="263292"/>
                  </a:lnTo>
                  <a:cubicBezTo>
                    <a:pt x="58940" y="263292"/>
                    <a:pt x="0" y="204352"/>
                    <a:pt x="0" y="131646"/>
                  </a:cubicBezTo>
                  <a:lnTo>
                    <a:pt x="0" y="131646"/>
                  </a:lnTo>
                  <a:cubicBezTo>
                    <a:pt x="0" y="58940"/>
                    <a:pt x="58940" y="0"/>
                    <a:pt x="131646" y="0"/>
                  </a:cubicBezTo>
                  <a:close/>
                </a:path>
              </a:pathLst>
            </a:custGeom>
            <a:gradFill rotWithShape="1">
              <a:gsLst>
                <a:gs pos="0">
                  <a:srgbClr val="FFF7AD">
                    <a:alpha val="100000"/>
                  </a:srgbClr>
                </a:gs>
                <a:gs pos="100000">
                  <a:srgbClr val="FFA9F9">
                    <a:alpha val="100000"/>
                  </a:srgbClr>
                </a:gs>
              </a:gsLst>
              <a:lin ang="0"/>
            </a:gradFill>
          </p:spPr>
        </p:sp>
        <p:sp>
          <p:nvSpPr>
            <p:cNvPr id="22" name="TextBox 22"/>
            <p:cNvSpPr txBox="1"/>
            <p:nvPr/>
          </p:nvSpPr>
          <p:spPr>
            <a:xfrm>
              <a:off x="0" y="-95250"/>
              <a:ext cx="666633" cy="358542"/>
            </a:xfrm>
            <a:prstGeom prst="rect">
              <a:avLst/>
            </a:prstGeom>
          </p:spPr>
          <p:txBody>
            <a:bodyPr lIns="50800" tIns="50800" rIns="50800" bIns="50800" rtlCol="0" anchor="ctr"/>
            <a:lstStyle/>
            <a:p>
              <a:pPr algn="ctr">
                <a:lnSpc>
                  <a:spcPts val="3359"/>
                </a:lnSpc>
              </a:pPr>
              <a:r>
                <a:rPr lang="en-US" sz="2399">
                  <a:solidFill>
                    <a:srgbClr val="000000"/>
                  </a:solidFill>
                  <a:latin typeface="Times New Roman"/>
                  <a:ea typeface="Times New Roman"/>
                  <a:cs typeface="Times New Roman"/>
                  <a:sym typeface="Times New Roman"/>
                </a:rPr>
                <a:t>Testing</a:t>
              </a:r>
            </a:p>
          </p:txBody>
        </p:sp>
      </p:grpSp>
      <p:grpSp>
        <p:nvGrpSpPr>
          <p:cNvPr id="23" name="Group 23"/>
          <p:cNvGrpSpPr/>
          <p:nvPr/>
        </p:nvGrpSpPr>
        <p:grpSpPr>
          <a:xfrm>
            <a:off x="10240459" y="8258614"/>
            <a:ext cx="2653699" cy="999686"/>
            <a:chOff x="0" y="0"/>
            <a:chExt cx="698917" cy="263292"/>
          </a:xfrm>
        </p:grpSpPr>
        <p:sp>
          <p:nvSpPr>
            <p:cNvPr id="24" name="Freeform 24"/>
            <p:cNvSpPr/>
            <p:nvPr/>
          </p:nvSpPr>
          <p:spPr>
            <a:xfrm>
              <a:off x="0" y="0"/>
              <a:ext cx="698917" cy="263292"/>
            </a:xfrm>
            <a:custGeom>
              <a:avLst/>
              <a:gdLst/>
              <a:ahLst/>
              <a:cxnLst/>
              <a:rect l="l" t="t" r="r" b="b"/>
              <a:pathLst>
                <a:path w="698917" h="263292">
                  <a:moveTo>
                    <a:pt x="131646" y="0"/>
                  </a:moveTo>
                  <a:lnTo>
                    <a:pt x="567271" y="0"/>
                  </a:lnTo>
                  <a:cubicBezTo>
                    <a:pt x="602185" y="0"/>
                    <a:pt x="635670" y="13870"/>
                    <a:pt x="660359" y="38558"/>
                  </a:cubicBezTo>
                  <a:cubicBezTo>
                    <a:pt x="685047" y="63247"/>
                    <a:pt x="698917" y="96731"/>
                    <a:pt x="698917" y="131646"/>
                  </a:cubicBezTo>
                  <a:lnTo>
                    <a:pt x="698917" y="131646"/>
                  </a:lnTo>
                  <a:cubicBezTo>
                    <a:pt x="698917" y="204352"/>
                    <a:pt x="639977" y="263292"/>
                    <a:pt x="567271" y="263292"/>
                  </a:cubicBezTo>
                  <a:lnTo>
                    <a:pt x="131646" y="263292"/>
                  </a:lnTo>
                  <a:cubicBezTo>
                    <a:pt x="58940" y="263292"/>
                    <a:pt x="0" y="204352"/>
                    <a:pt x="0" y="131646"/>
                  </a:cubicBezTo>
                  <a:lnTo>
                    <a:pt x="0" y="131646"/>
                  </a:lnTo>
                  <a:cubicBezTo>
                    <a:pt x="0" y="58940"/>
                    <a:pt x="58940" y="0"/>
                    <a:pt x="131646" y="0"/>
                  </a:cubicBezTo>
                  <a:close/>
                </a:path>
              </a:pathLst>
            </a:custGeom>
            <a:gradFill rotWithShape="1">
              <a:gsLst>
                <a:gs pos="0">
                  <a:srgbClr val="FFF7AD">
                    <a:alpha val="100000"/>
                  </a:srgbClr>
                </a:gs>
                <a:gs pos="100000">
                  <a:srgbClr val="FFA9F9">
                    <a:alpha val="100000"/>
                  </a:srgbClr>
                </a:gs>
              </a:gsLst>
              <a:lin ang="0"/>
            </a:gradFill>
          </p:spPr>
        </p:sp>
        <p:sp>
          <p:nvSpPr>
            <p:cNvPr id="25" name="TextBox 25"/>
            <p:cNvSpPr txBox="1"/>
            <p:nvPr/>
          </p:nvSpPr>
          <p:spPr>
            <a:xfrm>
              <a:off x="0" y="-95250"/>
              <a:ext cx="698917" cy="358542"/>
            </a:xfrm>
            <a:prstGeom prst="rect">
              <a:avLst/>
            </a:prstGeom>
          </p:spPr>
          <p:txBody>
            <a:bodyPr lIns="50800" tIns="50800" rIns="50800" bIns="50800" rtlCol="0" anchor="ctr"/>
            <a:lstStyle/>
            <a:p>
              <a:pPr algn="ctr">
                <a:lnSpc>
                  <a:spcPts val="3359"/>
                </a:lnSpc>
              </a:pPr>
              <a:r>
                <a:rPr lang="en-US" sz="2399">
                  <a:solidFill>
                    <a:srgbClr val="000000"/>
                  </a:solidFill>
                  <a:latin typeface="Times New Roman"/>
                  <a:ea typeface="Times New Roman"/>
                  <a:cs typeface="Times New Roman"/>
                  <a:sym typeface="Times New Roman"/>
                </a:rPr>
                <a:t>Wireframes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25795" y="0"/>
            <a:ext cx="2374472" cy="4829892"/>
          </a:xfrm>
          <a:custGeom>
            <a:avLst/>
            <a:gdLst/>
            <a:ahLst/>
            <a:cxnLst/>
            <a:rect l="l" t="t" r="r" b="b"/>
            <a:pathLst>
              <a:path w="2374472" h="4829892">
                <a:moveTo>
                  <a:pt x="0" y="0"/>
                </a:moveTo>
                <a:lnTo>
                  <a:pt x="2374472" y="0"/>
                </a:lnTo>
                <a:lnTo>
                  <a:pt x="2374472" y="4829892"/>
                </a:lnTo>
                <a:lnTo>
                  <a:pt x="0" y="4829892"/>
                </a:lnTo>
                <a:lnTo>
                  <a:pt x="0" y="0"/>
                </a:lnTo>
                <a:close/>
              </a:path>
            </a:pathLst>
          </a:custGeom>
          <a:blipFill>
            <a:blip r:embed="rId2"/>
            <a:stretch>
              <a:fillRect/>
            </a:stretch>
          </a:blipFill>
        </p:spPr>
      </p:sp>
      <p:sp>
        <p:nvSpPr>
          <p:cNvPr id="3" name="Freeform 3"/>
          <p:cNvSpPr/>
          <p:nvPr/>
        </p:nvSpPr>
        <p:spPr>
          <a:xfrm>
            <a:off x="3576542" y="0"/>
            <a:ext cx="2398007" cy="4796014"/>
          </a:xfrm>
          <a:custGeom>
            <a:avLst/>
            <a:gdLst/>
            <a:ahLst/>
            <a:cxnLst/>
            <a:rect l="l" t="t" r="r" b="b"/>
            <a:pathLst>
              <a:path w="2398007" h="4796014">
                <a:moveTo>
                  <a:pt x="0" y="0"/>
                </a:moveTo>
                <a:lnTo>
                  <a:pt x="2398007" y="0"/>
                </a:lnTo>
                <a:lnTo>
                  <a:pt x="2398007" y="4796014"/>
                </a:lnTo>
                <a:lnTo>
                  <a:pt x="0" y="4796014"/>
                </a:lnTo>
                <a:lnTo>
                  <a:pt x="0" y="0"/>
                </a:lnTo>
                <a:close/>
              </a:path>
            </a:pathLst>
          </a:custGeom>
          <a:blipFill>
            <a:blip r:embed="rId3"/>
            <a:stretch>
              <a:fillRect/>
            </a:stretch>
          </a:blipFill>
        </p:spPr>
      </p:sp>
      <p:sp>
        <p:nvSpPr>
          <p:cNvPr id="4" name="Freeform 4"/>
          <p:cNvSpPr/>
          <p:nvPr/>
        </p:nvSpPr>
        <p:spPr>
          <a:xfrm>
            <a:off x="6478513" y="0"/>
            <a:ext cx="2377968" cy="4796014"/>
          </a:xfrm>
          <a:custGeom>
            <a:avLst/>
            <a:gdLst/>
            <a:ahLst/>
            <a:cxnLst/>
            <a:rect l="l" t="t" r="r" b="b"/>
            <a:pathLst>
              <a:path w="2377968" h="4796014">
                <a:moveTo>
                  <a:pt x="0" y="0"/>
                </a:moveTo>
                <a:lnTo>
                  <a:pt x="2377968" y="0"/>
                </a:lnTo>
                <a:lnTo>
                  <a:pt x="2377968" y="4796014"/>
                </a:lnTo>
                <a:lnTo>
                  <a:pt x="0" y="4796014"/>
                </a:lnTo>
                <a:lnTo>
                  <a:pt x="0" y="0"/>
                </a:lnTo>
                <a:close/>
              </a:path>
            </a:pathLst>
          </a:custGeom>
          <a:blipFill>
            <a:blip r:embed="rId4"/>
            <a:stretch>
              <a:fillRect/>
            </a:stretch>
          </a:blipFill>
        </p:spPr>
      </p:sp>
      <p:sp>
        <p:nvSpPr>
          <p:cNvPr id="5" name="Freeform 5"/>
          <p:cNvSpPr/>
          <p:nvPr/>
        </p:nvSpPr>
        <p:spPr>
          <a:xfrm>
            <a:off x="9144000" y="0"/>
            <a:ext cx="2431687" cy="4796014"/>
          </a:xfrm>
          <a:custGeom>
            <a:avLst/>
            <a:gdLst/>
            <a:ahLst/>
            <a:cxnLst/>
            <a:rect l="l" t="t" r="r" b="b"/>
            <a:pathLst>
              <a:path w="2431687" h="4796014">
                <a:moveTo>
                  <a:pt x="0" y="0"/>
                </a:moveTo>
                <a:lnTo>
                  <a:pt x="2431687" y="0"/>
                </a:lnTo>
                <a:lnTo>
                  <a:pt x="2431687" y="4796014"/>
                </a:lnTo>
                <a:lnTo>
                  <a:pt x="0" y="4796014"/>
                </a:lnTo>
                <a:lnTo>
                  <a:pt x="0" y="0"/>
                </a:lnTo>
                <a:close/>
              </a:path>
            </a:pathLst>
          </a:custGeom>
          <a:blipFill>
            <a:blip r:embed="rId5"/>
            <a:stretch>
              <a:fillRect/>
            </a:stretch>
          </a:blipFill>
        </p:spPr>
      </p:sp>
      <p:sp>
        <p:nvSpPr>
          <p:cNvPr id="6" name="Freeform 6"/>
          <p:cNvSpPr/>
          <p:nvPr/>
        </p:nvSpPr>
        <p:spPr>
          <a:xfrm>
            <a:off x="11861437" y="0"/>
            <a:ext cx="2357042" cy="4829892"/>
          </a:xfrm>
          <a:custGeom>
            <a:avLst/>
            <a:gdLst/>
            <a:ahLst/>
            <a:cxnLst/>
            <a:rect l="l" t="t" r="r" b="b"/>
            <a:pathLst>
              <a:path w="2357042" h="4829892">
                <a:moveTo>
                  <a:pt x="0" y="0"/>
                </a:moveTo>
                <a:lnTo>
                  <a:pt x="2357042" y="0"/>
                </a:lnTo>
                <a:lnTo>
                  <a:pt x="2357042" y="4829892"/>
                </a:lnTo>
                <a:lnTo>
                  <a:pt x="0" y="4829892"/>
                </a:lnTo>
                <a:lnTo>
                  <a:pt x="0" y="0"/>
                </a:lnTo>
                <a:close/>
              </a:path>
            </a:pathLst>
          </a:custGeom>
          <a:blipFill>
            <a:blip r:embed="rId6"/>
            <a:stretch>
              <a:fillRect/>
            </a:stretch>
          </a:blipFill>
        </p:spPr>
      </p:sp>
      <p:sp>
        <p:nvSpPr>
          <p:cNvPr id="7" name="Freeform 7"/>
          <p:cNvSpPr/>
          <p:nvPr/>
        </p:nvSpPr>
        <p:spPr>
          <a:xfrm>
            <a:off x="14657893" y="59918"/>
            <a:ext cx="2484947" cy="4736096"/>
          </a:xfrm>
          <a:custGeom>
            <a:avLst/>
            <a:gdLst/>
            <a:ahLst/>
            <a:cxnLst/>
            <a:rect l="l" t="t" r="r" b="b"/>
            <a:pathLst>
              <a:path w="2484947" h="4736096">
                <a:moveTo>
                  <a:pt x="0" y="0"/>
                </a:moveTo>
                <a:lnTo>
                  <a:pt x="2484947" y="0"/>
                </a:lnTo>
                <a:lnTo>
                  <a:pt x="2484947" y="4736096"/>
                </a:lnTo>
                <a:lnTo>
                  <a:pt x="0" y="4736096"/>
                </a:lnTo>
                <a:lnTo>
                  <a:pt x="0" y="0"/>
                </a:lnTo>
                <a:close/>
              </a:path>
            </a:pathLst>
          </a:custGeom>
          <a:blipFill>
            <a:blip r:embed="rId7"/>
            <a:stretch>
              <a:fillRect/>
            </a:stretch>
          </a:blipFill>
        </p:spPr>
      </p:sp>
      <p:sp>
        <p:nvSpPr>
          <p:cNvPr id="8" name="Freeform 8"/>
          <p:cNvSpPr/>
          <p:nvPr/>
        </p:nvSpPr>
        <p:spPr>
          <a:xfrm>
            <a:off x="495856" y="5260554"/>
            <a:ext cx="2404412" cy="4690896"/>
          </a:xfrm>
          <a:custGeom>
            <a:avLst/>
            <a:gdLst/>
            <a:ahLst/>
            <a:cxnLst/>
            <a:rect l="l" t="t" r="r" b="b"/>
            <a:pathLst>
              <a:path w="2404412" h="4690896">
                <a:moveTo>
                  <a:pt x="0" y="0"/>
                </a:moveTo>
                <a:lnTo>
                  <a:pt x="2404411" y="0"/>
                </a:lnTo>
                <a:lnTo>
                  <a:pt x="2404411" y="4690895"/>
                </a:lnTo>
                <a:lnTo>
                  <a:pt x="0" y="4690895"/>
                </a:lnTo>
                <a:lnTo>
                  <a:pt x="0" y="0"/>
                </a:lnTo>
                <a:close/>
              </a:path>
            </a:pathLst>
          </a:custGeom>
          <a:blipFill>
            <a:blip r:embed="rId8"/>
            <a:stretch>
              <a:fillRect/>
            </a:stretch>
          </a:blipFill>
        </p:spPr>
      </p:sp>
      <p:sp>
        <p:nvSpPr>
          <p:cNvPr id="9" name="Freeform 9"/>
          <p:cNvSpPr/>
          <p:nvPr/>
        </p:nvSpPr>
        <p:spPr>
          <a:xfrm>
            <a:off x="3576542" y="5280979"/>
            <a:ext cx="2357677" cy="4650044"/>
          </a:xfrm>
          <a:custGeom>
            <a:avLst/>
            <a:gdLst/>
            <a:ahLst/>
            <a:cxnLst/>
            <a:rect l="l" t="t" r="r" b="b"/>
            <a:pathLst>
              <a:path w="2357677" h="4650044">
                <a:moveTo>
                  <a:pt x="0" y="0"/>
                </a:moveTo>
                <a:lnTo>
                  <a:pt x="2357677" y="0"/>
                </a:lnTo>
                <a:lnTo>
                  <a:pt x="2357677" y="4650044"/>
                </a:lnTo>
                <a:lnTo>
                  <a:pt x="0" y="4650044"/>
                </a:lnTo>
                <a:lnTo>
                  <a:pt x="0" y="0"/>
                </a:lnTo>
                <a:close/>
              </a:path>
            </a:pathLst>
          </a:custGeom>
          <a:blipFill>
            <a:blip r:embed="rId9"/>
            <a:stretch>
              <a:fillRect/>
            </a:stretch>
          </a:blipFill>
        </p:spPr>
      </p:sp>
      <p:sp>
        <p:nvSpPr>
          <p:cNvPr id="10" name="Freeform 10"/>
          <p:cNvSpPr/>
          <p:nvPr/>
        </p:nvSpPr>
        <p:spPr>
          <a:xfrm>
            <a:off x="6415580" y="5285598"/>
            <a:ext cx="2440901" cy="4665851"/>
          </a:xfrm>
          <a:custGeom>
            <a:avLst/>
            <a:gdLst/>
            <a:ahLst/>
            <a:cxnLst/>
            <a:rect l="l" t="t" r="r" b="b"/>
            <a:pathLst>
              <a:path w="2440901" h="4665851">
                <a:moveTo>
                  <a:pt x="0" y="0"/>
                </a:moveTo>
                <a:lnTo>
                  <a:pt x="2440901" y="0"/>
                </a:lnTo>
                <a:lnTo>
                  <a:pt x="2440901" y="4665851"/>
                </a:lnTo>
                <a:lnTo>
                  <a:pt x="0" y="4665851"/>
                </a:lnTo>
                <a:lnTo>
                  <a:pt x="0" y="0"/>
                </a:lnTo>
                <a:close/>
              </a:path>
            </a:pathLst>
          </a:custGeom>
          <a:blipFill>
            <a:blip r:embed="rId10"/>
            <a:stretch>
              <a:fillRect/>
            </a:stretch>
          </a:blipFill>
        </p:spPr>
      </p:sp>
      <p:sp>
        <p:nvSpPr>
          <p:cNvPr id="11" name="Freeform 11"/>
          <p:cNvSpPr/>
          <p:nvPr/>
        </p:nvSpPr>
        <p:spPr>
          <a:xfrm>
            <a:off x="11861437" y="5285598"/>
            <a:ext cx="2377438" cy="4708648"/>
          </a:xfrm>
          <a:custGeom>
            <a:avLst/>
            <a:gdLst/>
            <a:ahLst/>
            <a:cxnLst/>
            <a:rect l="l" t="t" r="r" b="b"/>
            <a:pathLst>
              <a:path w="2377438" h="4708648">
                <a:moveTo>
                  <a:pt x="0" y="0"/>
                </a:moveTo>
                <a:lnTo>
                  <a:pt x="2377438" y="0"/>
                </a:lnTo>
                <a:lnTo>
                  <a:pt x="2377438" y="4708648"/>
                </a:lnTo>
                <a:lnTo>
                  <a:pt x="0" y="4708648"/>
                </a:lnTo>
                <a:lnTo>
                  <a:pt x="0" y="0"/>
                </a:lnTo>
                <a:close/>
              </a:path>
            </a:pathLst>
          </a:custGeom>
          <a:blipFill>
            <a:blip r:embed="rId11"/>
            <a:stretch>
              <a:fillRect/>
            </a:stretch>
          </a:blipFill>
        </p:spPr>
      </p:sp>
      <p:sp>
        <p:nvSpPr>
          <p:cNvPr id="12" name="Freeform 12"/>
          <p:cNvSpPr/>
          <p:nvPr/>
        </p:nvSpPr>
        <p:spPr>
          <a:xfrm>
            <a:off x="9332207" y="5285598"/>
            <a:ext cx="2303395" cy="4665851"/>
          </a:xfrm>
          <a:custGeom>
            <a:avLst/>
            <a:gdLst/>
            <a:ahLst/>
            <a:cxnLst/>
            <a:rect l="l" t="t" r="r" b="b"/>
            <a:pathLst>
              <a:path w="2303395" h="4665851">
                <a:moveTo>
                  <a:pt x="0" y="0"/>
                </a:moveTo>
                <a:lnTo>
                  <a:pt x="2303395" y="0"/>
                </a:lnTo>
                <a:lnTo>
                  <a:pt x="2303395" y="4665851"/>
                </a:lnTo>
                <a:lnTo>
                  <a:pt x="0" y="4665851"/>
                </a:lnTo>
                <a:lnTo>
                  <a:pt x="0" y="0"/>
                </a:lnTo>
                <a:close/>
              </a:path>
            </a:pathLst>
          </a:custGeom>
          <a:blipFill>
            <a:blip r:embed="rId12"/>
            <a:stretch>
              <a:fillRect/>
            </a:stretch>
          </a:blipFill>
        </p:spPr>
      </p:sp>
      <p:sp>
        <p:nvSpPr>
          <p:cNvPr id="13" name="Freeform 13"/>
          <p:cNvSpPr/>
          <p:nvPr/>
        </p:nvSpPr>
        <p:spPr>
          <a:xfrm>
            <a:off x="14744198" y="5285598"/>
            <a:ext cx="2398642" cy="4665851"/>
          </a:xfrm>
          <a:custGeom>
            <a:avLst/>
            <a:gdLst/>
            <a:ahLst/>
            <a:cxnLst/>
            <a:rect l="l" t="t" r="r" b="b"/>
            <a:pathLst>
              <a:path w="2398642" h="4665851">
                <a:moveTo>
                  <a:pt x="0" y="0"/>
                </a:moveTo>
                <a:lnTo>
                  <a:pt x="2398642" y="0"/>
                </a:lnTo>
                <a:lnTo>
                  <a:pt x="2398642" y="4665851"/>
                </a:lnTo>
                <a:lnTo>
                  <a:pt x="0" y="4665851"/>
                </a:lnTo>
                <a:lnTo>
                  <a:pt x="0" y="0"/>
                </a:lnTo>
                <a:close/>
              </a:path>
            </a:pathLst>
          </a:custGeom>
          <a:blipFill>
            <a:blip r:embed="rId13"/>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26894" y="261425"/>
            <a:ext cx="17434211" cy="604520"/>
          </a:xfrm>
          <a:prstGeom prst="rect">
            <a:avLst/>
          </a:prstGeom>
        </p:spPr>
        <p:txBody>
          <a:bodyPr lIns="0" tIns="0" rIns="0" bIns="0" rtlCol="0" anchor="t">
            <a:spAutoFit/>
          </a:bodyPr>
          <a:lstStyle/>
          <a:p>
            <a:pPr algn="l">
              <a:lnSpc>
                <a:spcPts val="4480"/>
              </a:lnSpc>
            </a:pPr>
            <a:r>
              <a:rPr lang="en-US" sz="3200" b="1">
                <a:solidFill>
                  <a:srgbClr val="FFFFFF"/>
                </a:solidFill>
                <a:latin typeface="Times New Roman Bold"/>
                <a:ea typeface="Times New Roman Bold"/>
                <a:cs typeface="Times New Roman Bold"/>
                <a:sym typeface="Times New Roman Bold"/>
              </a:rPr>
              <a:t>Example for using the prototype</a:t>
            </a:r>
          </a:p>
        </p:txBody>
      </p:sp>
      <p:sp>
        <p:nvSpPr>
          <p:cNvPr id="3" name="TextBox 3"/>
          <p:cNvSpPr txBox="1"/>
          <p:nvPr/>
        </p:nvSpPr>
        <p:spPr>
          <a:xfrm>
            <a:off x="426894" y="1209644"/>
            <a:ext cx="16676225" cy="1346200"/>
          </a:xfrm>
          <a:prstGeom prst="rect">
            <a:avLst/>
          </a:prstGeom>
        </p:spPr>
        <p:txBody>
          <a:bodyPr lIns="0" tIns="0" rIns="0" bIns="0" rtlCol="0" anchor="t">
            <a:spAutoFit/>
          </a:bodyPr>
          <a:lstStyle/>
          <a:p>
            <a:pPr algn="just">
              <a:lnSpc>
                <a:spcPts val="3499"/>
              </a:lnSpc>
            </a:pPr>
            <a:r>
              <a:rPr lang="en-US" sz="2499">
                <a:solidFill>
                  <a:srgbClr val="FFFFFF"/>
                </a:solidFill>
                <a:latin typeface="Times New Roman"/>
                <a:ea typeface="Times New Roman"/>
                <a:cs typeface="Times New Roman"/>
                <a:sym typeface="Times New Roman"/>
              </a:rPr>
              <a:t>A professional tester, academics, or a few friends may all receive an e-mail with a PDF version of the prototype. They may experiment with the various features of the prototype and contact us via support to let us know what problems they encountered. </a:t>
            </a:r>
          </a:p>
        </p:txBody>
      </p:sp>
      <p:sp>
        <p:nvSpPr>
          <p:cNvPr id="4" name="TextBox 4"/>
          <p:cNvSpPr txBox="1"/>
          <p:nvPr/>
        </p:nvSpPr>
        <p:spPr>
          <a:xfrm>
            <a:off x="468543" y="2898744"/>
            <a:ext cx="16634577" cy="1346200"/>
          </a:xfrm>
          <a:prstGeom prst="rect">
            <a:avLst/>
          </a:prstGeom>
        </p:spPr>
        <p:txBody>
          <a:bodyPr lIns="0" tIns="0" rIns="0" bIns="0" rtlCol="0" anchor="t">
            <a:spAutoFit/>
          </a:bodyPr>
          <a:lstStyle/>
          <a:p>
            <a:pPr algn="just">
              <a:lnSpc>
                <a:spcPts val="3499"/>
              </a:lnSpc>
            </a:pPr>
            <a:r>
              <a:rPr lang="en-US" sz="2499">
                <a:solidFill>
                  <a:srgbClr val="FFFFFF"/>
                </a:solidFill>
                <a:latin typeface="Times New Roman"/>
                <a:ea typeface="Times New Roman"/>
                <a:cs typeface="Times New Roman"/>
                <a:sym typeface="Times New Roman"/>
              </a:rPr>
              <a:t>The testing could be done over several days of use. The tester will launch the PDF prototype and attempt to configure various features in the application. Errors can be communicated to us either immediately or later via the support system. The same holds good for any favorable suggestions or feedback. </a:t>
            </a:r>
          </a:p>
        </p:txBody>
      </p:sp>
      <p:sp>
        <p:nvSpPr>
          <p:cNvPr id="5" name="Freeform 5"/>
          <p:cNvSpPr/>
          <p:nvPr/>
        </p:nvSpPr>
        <p:spPr>
          <a:xfrm rot="-2181579">
            <a:off x="11219890" y="6288376"/>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TextBox 3"/>
          <p:cNvSpPr txBox="1"/>
          <p:nvPr/>
        </p:nvSpPr>
        <p:spPr>
          <a:xfrm>
            <a:off x="838200" y="396519"/>
            <a:ext cx="2342138" cy="528991"/>
          </a:xfrm>
          <a:prstGeom prst="rect">
            <a:avLst/>
          </a:prstGeom>
        </p:spPr>
        <p:txBody>
          <a:bodyPr wrap="square" lIns="0" tIns="0" rIns="0" bIns="0" rtlCol="0" anchor="t">
            <a:spAutoFit/>
          </a:bodyPr>
          <a:lstStyle/>
          <a:p>
            <a:pPr algn="ctr">
              <a:lnSpc>
                <a:spcPts val="4480"/>
              </a:lnSpc>
            </a:pPr>
            <a:r>
              <a:rPr lang="en-US" sz="3200" b="1">
                <a:solidFill>
                  <a:srgbClr val="FFFFFF"/>
                </a:solidFill>
                <a:latin typeface="Times New Roman Bold"/>
                <a:ea typeface="Times New Roman Bold"/>
                <a:cs typeface="Times New Roman Bold"/>
                <a:sym typeface="Times New Roman Bold"/>
              </a:rPr>
              <a:t>Conclusion</a:t>
            </a:r>
          </a:p>
        </p:txBody>
      </p:sp>
      <p:sp>
        <p:nvSpPr>
          <p:cNvPr id="4" name="TextBox 4"/>
          <p:cNvSpPr txBox="1"/>
          <p:nvPr/>
        </p:nvSpPr>
        <p:spPr>
          <a:xfrm>
            <a:off x="1028700" y="1380505"/>
            <a:ext cx="14352242" cy="2660650"/>
          </a:xfrm>
          <a:prstGeom prst="rect">
            <a:avLst/>
          </a:prstGeom>
        </p:spPr>
        <p:txBody>
          <a:bodyPr lIns="0" tIns="0" rIns="0" bIns="0" rtlCol="0" anchor="t">
            <a:spAutoFit/>
          </a:bodyPr>
          <a:lstStyle/>
          <a:p>
            <a:pPr algn="just">
              <a:lnSpc>
                <a:spcPts val="3499"/>
              </a:lnSpc>
            </a:pPr>
            <a:r>
              <a:rPr lang="en-US" sz="2499">
                <a:solidFill>
                  <a:srgbClr val="FFFFFF"/>
                </a:solidFill>
                <a:latin typeface="Times New Roman"/>
                <a:ea typeface="Times New Roman"/>
                <a:cs typeface="Times New Roman"/>
                <a:sym typeface="Times New Roman"/>
              </a:rPr>
              <a:t>The vital errors in our design that were otherwise clear to us were found with the aid of think-aloud usability testing. Additionally, evaluating a number of users gave us the chance to further develop our ideas on the features incorporated into the low-fidelity sketches. Because the sketches were done with paper and pencil, they could be reused, allowing for small financial outlays. Understanding the successes and failures associated with the appropriate functionality was made possible by the test tasks' precise conduct. </a:t>
            </a:r>
          </a:p>
        </p:txBody>
      </p:sp>
      <p:sp>
        <p:nvSpPr>
          <p:cNvPr id="5" name="TextBox 5"/>
          <p:cNvSpPr txBox="1"/>
          <p:nvPr/>
        </p:nvSpPr>
        <p:spPr>
          <a:xfrm>
            <a:off x="1028700" y="4422155"/>
            <a:ext cx="14352242" cy="1346200"/>
          </a:xfrm>
          <a:prstGeom prst="rect">
            <a:avLst/>
          </a:prstGeom>
        </p:spPr>
        <p:txBody>
          <a:bodyPr lIns="0" tIns="0" rIns="0" bIns="0" rtlCol="0" anchor="t">
            <a:spAutoFit/>
          </a:bodyPr>
          <a:lstStyle/>
          <a:p>
            <a:pPr algn="just">
              <a:lnSpc>
                <a:spcPts val="3499"/>
              </a:lnSpc>
            </a:pPr>
            <a:r>
              <a:rPr lang="en-US" sz="2499">
                <a:solidFill>
                  <a:srgbClr val="FFFFFF"/>
                </a:solidFill>
                <a:latin typeface="Times New Roman"/>
                <a:ea typeface="Times New Roman"/>
                <a:cs typeface="Times New Roman"/>
                <a:sym typeface="Times New Roman"/>
              </a:rPr>
              <a:t>Testing the paper prototypes led to the development of the Balsamiq prototype, which is a far improved version of the same basic design. Testing the Balsamiq in a more realistic setting in the future can help refine the prototype even more, advancing it to the development of a real application.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3" name="Freeform 3"/>
          <p:cNvSpPr/>
          <p:nvPr/>
        </p:nvSpPr>
        <p:spPr>
          <a:xfrm>
            <a:off x="1028700" y="754985"/>
            <a:ext cx="773399" cy="776852"/>
          </a:xfrm>
          <a:custGeom>
            <a:avLst/>
            <a:gdLst/>
            <a:ahLst/>
            <a:cxnLst/>
            <a:rect l="l" t="t" r="r" b="b"/>
            <a:pathLst>
              <a:path w="773399" h="776852">
                <a:moveTo>
                  <a:pt x="0" y="0"/>
                </a:moveTo>
                <a:lnTo>
                  <a:pt x="773399" y="0"/>
                </a:lnTo>
                <a:lnTo>
                  <a:pt x="773399" y="776852"/>
                </a:lnTo>
                <a:lnTo>
                  <a:pt x="0" y="776852"/>
                </a:lnTo>
                <a:lnTo>
                  <a:pt x="0" y="0"/>
                </a:lnTo>
                <a:close/>
              </a:path>
            </a:pathLst>
          </a:custGeom>
          <a:blipFill>
            <a:blip r:embed="rId3"/>
            <a:stretch>
              <a:fillRect/>
            </a:stretch>
          </a:blipFill>
        </p:spPr>
      </p:sp>
      <p:sp>
        <p:nvSpPr>
          <p:cNvPr id="4" name="TextBox 4"/>
          <p:cNvSpPr txBox="1"/>
          <p:nvPr/>
        </p:nvSpPr>
        <p:spPr>
          <a:xfrm>
            <a:off x="928665" y="3070650"/>
            <a:ext cx="13681306" cy="2346435"/>
          </a:xfrm>
          <a:prstGeom prst="rect">
            <a:avLst/>
          </a:prstGeom>
        </p:spPr>
        <p:txBody>
          <a:bodyPr lIns="0" tIns="0" rIns="0" bIns="0" rtlCol="0" anchor="t">
            <a:spAutoFit/>
          </a:bodyPr>
          <a:lstStyle/>
          <a:p>
            <a:pPr algn="l">
              <a:lnSpc>
                <a:spcPts val="15959"/>
              </a:lnSpc>
            </a:pPr>
            <a:r>
              <a:rPr lang="en-US" sz="14508" b="1">
                <a:solidFill>
                  <a:srgbClr val="FBF9F1"/>
                </a:solidFill>
                <a:latin typeface="Times New Roman Bold"/>
                <a:ea typeface="Times New Roman Bold"/>
                <a:cs typeface="Times New Roman Bold"/>
                <a:sym typeface="Times New Roman Bold"/>
              </a:rPr>
              <a:t>THANK YOU </a:t>
            </a:r>
          </a:p>
        </p:txBody>
      </p:sp>
      <p:sp>
        <p:nvSpPr>
          <p:cNvPr id="5" name="TextBox 5"/>
          <p:cNvSpPr txBox="1"/>
          <p:nvPr/>
        </p:nvSpPr>
        <p:spPr>
          <a:xfrm>
            <a:off x="928665" y="7081380"/>
            <a:ext cx="6096698" cy="604520"/>
          </a:xfrm>
          <a:prstGeom prst="rect">
            <a:avLst/>
          </a:prstGeom>
        </p:spPr>
        <p:txBody>
          <a:bodyPr lIns="0" tIns="0" rIns="0" bIns="0" rtlCol="0" anchor="t">
            <a:spAutoFit/>
          </a:bodyPr>
          <a:lstStyle/>
          <a:p>
            <a:pPr algn="l">
              <a:lnSpc>
                <a:spcPts val="4480"/>
              </a:lnSpc>
              <a:spcBef>
                <a:spcPct val="0"/>
              </a:spcBef>
            </a:pPr>
            <a:r>
              <a:rPr lang="en-US" sz="3200">
                <a:solidFill>
                  <a:srgbClr val="E5E1DA"/>
                </a:solidFill>
                <a:latin typeface="Times New Roman"/>
                <a:ea typeface="Times New Roman"/>
                <a:cs typeface="Times New Roman"/>
                <a:sym typeface="Times New Roman"/>
              </a:rPr>
              <a:t>Presented by Group2 (1)</a:t>
            </a:r>
          </a:p>
        </p:txBody>
      </p:sp>
      <p:sp>
        <p:nvSpPr>
          <p:cNvPr id="6" name="TextBox 6"/>
          <p:cNvSpPr txBox="1"/>
          <p:nvPr/>
        </p:nvSpPr>
        <p:spPr>
          <a:xfrm>
            <a:off x="928665" y="5359935"/>
            <a:ext cx="11411477" cy="889003"/>
          </a:xfrm>
          <a:prstGeom prst="rect">
            <a:avLst/>
          </a:prstGeom>
        </p:spPr>
        <p:txBody>
          <a:bodyPr lIns="0" tIns="0" rIns="0" bIns="0" rtlCol="0" anchor="t">
            <a:spAutoFit/>
          </a:bodyPr>
          <a:lstStyle/>
          <a:p>
            <a:pPr algn="l">
              <a:lnSpc>
                <a:spcPts val="6050"/>
              </a:lnSpc>
            </a:pPr>
            <a:r>
              <a:rPr lang="en-US" sz="5500">
                <a:solidFill>
                  <a:srgbClr val="FBF9F1"/>
                </a:solidFill>
                <a:latin typeface="Times New Roman"/>
                <a:ea typeface="Times New Roman"/>
                <a:cs typeface="Times New Roman"/>
                <a:sym typeface="Times New Roman"/>
              </a:rPr>
              <a:t>for your time and attention</a:t>
            </a:r>
          </a:p>
        </p:txBody>
      </p:sp>
      <p:sp>
        <p:nvSpPr>
          <p:cNvPr id="7" name="TextBox 7"/>
          <p:cNvSpPr txBox="1"/>
          <p:nvPr/>
        </p:nvSpPr>
        <p:spPr>
          <a:xfrm>
            <a:off x="2131100" y="821475"/>
            <a:ext cx="5530811" cy="529573"/>
          </a:xfrm>
          <a:prstGeom prst="rect">
            <a:avLst/>
          </a:prstGeom>
        </p:spPr>
        <p:txBody>
          <a:bodyPr lIns="0" tIns="0" rIns="0" bIns="0" rtlCol="0" anchor="t">
            <a:spAutoFit/>
          </a:bodyPr>
          <a:lstStyle/>
          <a:p>
            <a:pPr algn="ctr">
              <a:lnSpc>
                <a:spcPts val="3885"/>
              </a:lnSpc>
              <a:spcBef>
                <a:spcPct val="0"/>
              </a:spcBef>
            </a:pPr>
            <a:r>
              <a:rPr lang="en-US" sz="2775">
                <a:solidFill>
                  <a:srgbClr val="FFFFFF"/>
                </a:solidFill>
                <a:latin typeface="Times New Roman"/>
                <a:ea typeface="Times New Roman"/>
                <a:cs typeface="Times New Roman"/>
                <a:sym typeface="Times New Roman"/>
              </a:rPr>
              <a:t>Westsächsische Hochschule Zwickau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rot="6626729" flipH="1">
              <a:off x="-354124" y="15440"/>
              <a:ext cx="1658364" cy="1384773"/>
            </a:xfrm>
            <a:custGeom>
              <a:avLst/>
              <a:gdLst/>
              <a:ahLst/>
              <a:cxnLst/>
              <a:rect l="l" t="t" r="r" b="b"/>
              <a:pathLst>
                <a:path w="1658364" h="1384773">
                  <a:moveTo>
                    <a:pt x="1326473" y="1384773"/>
                  </a:moveTo>
                  <a:lnTo>
                    <a:pt x="1658364" y="494510"/>
                  </a:lnTo>
                  <a:lnTo>
                    <a:pt x="331891" y="0"/>
                  </a:lnTo>
                  <a:lnTo>
                    <a:pt x="0" y="890263"/>
                  </a:lnTo>
                  <a:close/>
                </a:path>
              </a:pathLst>
            </a:custGeom>
            <a:blipFill>
              <a:blip r:embed="rId2"/>
              <a:stretch>
                <a:fillRect l="-7832" r="-7832"/>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stretch>
              <a:fillRect/>
            </a:stretch>
          </a:blipFill>
        </p:spPr>
      </p:sp>
      <p:sp>
        <p:nvSpPr>
          <p:cNvPr id="8" name="TextBox 8"/>
          <p:cNvSpPr txBox="1"/>
          <p:nvPr/>
        </p:nvSpPr>
        <p:spPr>
          <a:xfrm>
            <a:off x="2339023" y="2973044"/>
            <a:ext cx="9650791" cy="171069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Times New Roman"/>
                <a:ea typeface="Times New Roman"/>
                <a:cs typeface="Times New Roman"/>
                <a:sym typeface="Times New Roman"/>
              </a:rPr>
              <a:t>The objective of this project was to design an application that educates users about the sights in Zwickau associated with composer Robert Schumann. The app focuses on features such as navigation to the sights, detailed information about each location, and more.</a:t>
            </a:r>
          </a:p>
        </p:txBody>
      </p:sp>
      <p:sp>
        <p:nvSpPr>
          <p:cNvPr id="9" name="TextBox 9"/>
          <p:cNvSpPr txBox="1"/>
          <p:nvPr/>
        </p:nvSpPr>
        <p:spPr>
          <a:xfrm>
            <a:off x="2339023" y="2247125"/>
            <a:ext cx="8524018" cy="516890"/>
          </a:xfrm>
          <a:prstGeom prst="rect">
            <a:avLst/>
          </a:prstGeom>
        </p:spPr>
        <p:txBody>
          <a:bodyPr lIns="0" tIns="0" rIns="0" bIns="0" rtlCol="0" anchor="t">
            <a:spAutoFit/>
          </a:bodyPr>
          <a:lstStyle/>
          <a:p>
            <a:pPr algn="l">
              <a:lnSpc>
                <a:spcPts val="3520"/>
              </a:lnSpc>
            </a:pPr>
            <a:r>
              <a:rPr lang="en-US" sz="3200" b="1">
                <a:solidFill>
                  <a:srgbClr val="FBF9F1"/>
                </a:solidFill>
                <a:latin typeface="Times New Roman Bold"/>
                <a:ea typeface="Times New Roman Bold"/>
                <a:cs typeface="Times New Roman Bold"/>
                <a:sym typeface="Times New Roman Bold"/>
              </a:rPr>
              <a:t>PROJECT DESCRIPTION</a:t>
            </a:r>
          </a:p>
        </p:txBody>
      </p:sp>
      <p:sp>
        <p:nvSpPr>
          <p:cNvPr id="10" name="TextBox 10"/>
          <p:cNvSpPr txBox="1"/>
          <p:nvPr/>
        </p:nvSpPr>
        <p:spPr>
          <a:xfrm>
            <a:off x="2339023" y="5456374"/>
            <a:ext cx="9650791" cy="1710690"/>
          </a:xfrm>
          <a:prstGeom prst="rect">
            <a:avLst/>
          </a:prstGeom>
        </p:spPr>
        <p:txBody>
          <a:bodyPr lIns="0" tIns="0" rIns="0" bIns="0" rtlCol="0" anchor="t">
            <a:spAutoFit/>
          </a:bodyPr>
          <a:lstStyle/>
          <a:p>
            <a:pPr algn="just">
              <a:lnSpc>
                <a:spcPts val="3359"/>
              </a:lnSpc>
            </a:pPr>
            <a:r>
              <a:rPr lang="en-US" sz="2400">
                <a:solidFill>
                  <a:srgbClr val="FFFFFF"/>
                </a:solidFill>
                <a:latin typeface="Times New Roman"/>
                <a:ea typeface="Times New Roman"/>
                <a:cs typeface="Times New Roman"/>
                <a:sym typeface="Times New Roman"/>
              </a:rPr>
              <a:t>The project was carried out in numerous stages, as mentioned in the methodology. Making paper designs appropriate for testing was a challenging procedure, but it was also a crucial stage that enabled us to make multiple iterative design adaptations.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435729">
            <a:off x="12775021" y="879814"/>
            <a:ext cx="7951775" cy="8527373"/>
          </a:xfrm>
          <a:custGeom>
            <a:avLst/>
            <a:gdLst/>
            <a:ahLst/>
            <a:cxnLst/>
            <a:rect l="l" t="t" r="r" b="b"/>
            <a:pathLst>
              <a:path w="7951775" h="8527373">
                <a:moveTo>
                  <a:pt x="0" y="0"/>
                </a:moveTo>
                <a:lnTo>
                  <a:pt x="7951774" y="0"/>
                </a:lnTo>
                <a:lnTo>
                  <a:pt x="7951774" y="8527372"/>
                </a:lnTo>
                <a:lnTo>
                  <a:pt x="0" y="8527372"/>
                </a:lnTo>
                <a:lnTo>
                  <a:pt x="0" y="0"/>
                </a:lnTo>
                <a:close/>
              </a:path>
            </a:pathLst>
          </a:custGeom>
          <a:blipFill>
            <a:blip r:embed="rId2"/>
            <a:stretch>
              <a:fillRect/>
            </a:stretch>
          </a:blipFill>
        </p:spPr>
      </p:sp>
      <p:sp>
        <p:nvSpPr>
          <p:cNvPr id="3" name="TextBox 3"/>
          <p:cNvSpPr txBox="1"/>
          <p:nvPr/>
        </p:nvSpPr>
        <p:spPr>
          <a:xfrm>
            <a:off x="1070491" y="511810"/>
            <a:ext cx="5853180" cy="516890"/>
          </a:xfrm>
          <a:prstGeom prst="rect">
            <a:avLst/>
          </a:prstGeom>
        </p:spPr>
        <p:txBody>
          <a:bodyPr lIns="0" tIns="0" rIns="0" bIns="0" rtlCol="0" anchor="t">
            <a:spAutoFit/>
          </a:bodyPr>
          <a:lstStyle/>
          <a:p>
            <a:pPr algn="l">
              <a:lnSpc>
                <a:spcPts val="3520"/>
              </a:lnSpc>
            </a:pPr>
            <a:r>
              <a:rPr lang="en-US" sz="3200" b="1">
                <a:solidFill>
                  <a:srgbClr val="FBF9F1"/>
                </a:solidFill>
                <a:latin typeface="Times New Roman Bold"/>
                <a:ea typeface="Times New Roman Bold"/>
                <a:cs typeface="Times New Roman Bold"/>
                <a:sym typeface="Times New Roman Bold"/>
              </a:rPr>
              <a:t>GOALS</a:t>
            </a:r>
          </a:p>
        </p:txBody>
      </p:sp>
      <p:sp>
        <p:nvSpPr>
          <p:cNvPr id="4" name="TextBox 4"/>
          <p:cNvSpPr txBox="1"/>
          <p:nvPr/>
        </p:nvSpPr>
        <p:spPr>
          <a:xfrm>
            <a:off x="1082278" y="2833209"/>
            <a:ext cx="1754624" cy="561976"/>
          </a:xfrm>
          <a:prstGeom prst="rect">
            <a:avLst/>
          </a:prstGeom>
        </p:spPr>
        <p:txBody>
          <a:bodyPr lIns="0" tIns="0" rIns="0" bIns="0" rtlCol="0" anchor="t">
            <a:spAutoFit/>
          </a:bodyPr>
          <a:lstStyle/>
          <a:p>
            <a:pPr algn="ctr">
              <a:lnSpc>
                <a:spcPts val="4199"/>
              </a:lnSpc>
              <a:spcBef>
                <a:spcPct val="0"/>
              </a:spcBef>
            </a:pPr>
            <a:r>
              <a:rPr lang="en-US" sz="2999" b="1">
                <a:solidFill>
                  <a:srgbClr val="FBF9F1"/>
                </a:solidFill>
                <a:latin typeface="Times New Roman Bold"/>
                <a:ea typeface="Times New Roman Bold"/>
                <a:cs typeface="Times New Roman Bold"/>
                <a:sym typeface="Times New Roman Bold"/>
              </a:rPr>
              <a:t>Objectives:</a:t>
            </a:r>
          </a:p>
        </p:txBody>
      </p:sp>
      <p:sp>
        <p:nvSpPr>
          <p:cNvPr id="5" name="TextBox 5"/>
          <p:cNvSpPr txBox="1"/>
          <p:nvPr/>
        </p:nvSpPr>
        <p:spPr>
          <a:xfrm>
            <a:off x="1095331" y="1275874"/>
            <a:ext cx="16230600" cy="908050"/>
          </a:xfrm>
          <a:prstGeom prst="rect">
            <a:avLst/>
          </a:prstGeom>
        </p:spPr>
        <p:txBody>
          <a:bodyPr lIns="0" tIns="0" rIns="0" bIns="0" rtlCol="0" anchor="t">
            <a:spAutoFit/>
          </a:bodyPr>
          <a:lstStyle/>
          <a:p>
            <a:pPr algn="l">
              <a:lnSpc>
                <a:spcPts val="3499"/>
              </a:lnSpc>
              <a:spcBef>
                <a:spcPct val="0"/>
              </a:spcBef>
            </a:pPr>
            <a:r>
              <a:rPr lang="en-US" sz="2499">
                <a:solidFill>
                  <a:srgbClr val="FBF9F1"/>
                </a:solidFill>
                <a:latin typeface="Times New Roman"/>
                <a:ea typeface="Times New Roman"/>
                <a:cs typeface="Times New Roman"/>
                <a:sym typeface="Times New Roman"/>
              </a:rPr>
              <a:t>Create a Mobile application that educates users to learn about Zwickau's sights related to Robert Schumann through interactive and engaging content.</a:t>
            </a:r>
          </a:p>
        </p:txBody>
      </p:sp>
      <p:sp>
        <p:nvSpPr>
          <p:cNvPr id="6" name="TextBox 6"/>
          <p:cNvSpPr txBox="1"/>
          <p:nvPr/>
        </p:nvSpPr>
        <p:spPr>
          <a:xfrm>
            <a:off x="1028700" y="3590634"/>
            <a:ext cx="16363863" cy="479996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FBF9F1"/>
                </a:solidFill>
                <a:latin typeface="Times New Roman"/>
                <a:ea typeface="Times New Roman"/>
                <a:cs typeface="Times New Roman"/>
                <a:sym typeface="Times New Roman"/>
              </a:rPr>
              <a:t>Recognize fundamental ideas including accessibility, the design process, and user-centered design.</a:t>
            </a:r>
          </a:p>
          <a:p>
            <a:pPr marL="539746" lvl="1" indent="-269873" algn="l">
              <a:lnSpc>
                <a:spcPts val="3499"/>
              </a:lnSpc>
              <a:buFont typeface="Arial"/>
              <a:buChar char="•"/>
            </a:pPr>
            <a:r>
              <a:rPr lang="en-US" sz="2499">
                <a:solidFill>
                  <a:srgbClr val="FBF9F1"/>
                </a:solidFill>
                <a:latin typeface="Times New Roman"/>
                <a:ea typeface="Times New Roman"/>
                <a:cs typeface="Times New Roman"/>
                <a:sym typeface="Times New Roman"/>
              </a:rPr>
              <a:t>Determine the essential features that are required.</a:t>
            </a:r>
          </a:p>
          <a:p>
            <a:pPr marL="539746" lvl="1" indent="-269873" algn="l">
              <a:lnSpc>
                <a:spcPts val="3499"/>
              </a:lnSpc>
              <a:buFont typeface="Arial"/>
              <a:buChar char="•"/>
            </a:pPr>
            <a:r>
              <a:rPr lang="en-US" sz="2499">
                <a:solidFill>
                  <a:srgbClr val="FBF9F1"/>
                </a:solidFill>
                <a:latin typeface="Times New Roman"/>
                <a:ea typeface="Times New Roman"/>
                <a:cs typeface="Times New Roman"/>
                <a:sym typeface="Times New Roman"/>
              </a:rPr>
              <a:t>Develop features that allow users to learn about Robert Schumann-related Zwickau landmarks through captivating and interactive information.</a:t>
            </a:r>
          </a:p>
          <a:p>
            <a:pPr marL="539746" lvl="1" indent="-269873" algn="l">
              <a:lnSpc>
                <a:spcPts val="3499"/>
              </a:lnSpc>
              <a:buFont typeface="Arial"/>
              <a:buChar char="•"/>
            </a:pPr>
            <a:r>
              <a:rPr lang="en-US" sz="2499">
                <a:solidFill>
                  <a:srgbClr val="FBF9F1"/>
                </a:solidFill>
                <a:latin typeface="Times New Roman"/>
                <a:ea typeface="Times New Roman"/>
                <a:cs typeface="Times New Roman"/>
                <a:sym typeface="Times New Roman"/>
              </a:rPr>
              <a:t>Develop a low-fidelity prototype design by brainstorming.</a:t>
            </a:r>
          </a:p>
          <a:p>
            <a:pPr marL="539746" lvl="1" indent="-269873" algn="l">
              <a:lnSpc>
                <a:spcPts val="3499"/>
              </a:lnSpc>
              <a:buFont typeface="Arial"/>
              <a:buChar char="•"/>
            </a:pPr>
            <a:r>
              <a:rPr lang="en-US" sz="2499">
                <a:solidFill>
                  <a:srgbClr val="FBF9F1"/>
                </a:solidFill>
                <a:latin typeface="Times New Roman"/>
                <a:ea typeface="Times New Roman"/>
                <a:cs typeface="Times New Roman"/>
                <a:sym typeface="Times New Roman"/>
              </a:rPr>
              <a:t>To test the application, make low-fidelity paper sketches.</a:t>
            </a:r>
          </a:p>
          <a:p>
            <a:pPr marL="539746" lvl="1" indent="-269873" algn="l">
              <a:lnSpc>
                <a:spcPts val="3499"/>
              </a:lnSpc>
              <a:buFont typeface="Arial"/>
              <a:buChar char="•"/>
            </a:pPr>
            <a:r>
              <a:rPr lang="en-US" sz="2499">
                <a:solidFill>
                  <a:srgbClr val="FBF9F1"/>
                </a:solidFill>
                <a:latin typeface="Times New Roman"/>
                <a:ea typeface="Times New Roman"/>
                <a:cs typeface="Times New Roman"/>
                <a:sym typeface="Times New Roman"/>
              </a:rPr>
              <a:t>To test the low-fidelity sketches, create a series of test activities.</a:t>
            </a:r>
          </a:p>
          <a:p>
            <a:pPr marL="539746" lvl="1" indent="-269873" algn="l">
              <a:lnSpc>
                <a:spcPts val="3499"/>
              </a:lnSpc>
              <a:spcBef>
                <a:spcPct val="0"/>
              </a:spcBef>
              <a:buFont typeface="Arial"/>
              <a:buChar char="•"/>
            </a:pPr>
            <a:r>
              <a:rPr lang="en-US" sz="2499">
                <a:solidFill>
                  <a:srgbClr val="FBF9F1"/>
                </a:solidFill>
                <a:latin typeface="Times New Roman"/>
                <a:ea typeface="Times New Roman"/>
                <a:cs typeface="Times New Roman"/>
                <a:sym typeface="Times New Roman"/>
              </a:rPr>
              <a:t>Conduct testing with two to three users.</a:t>
            </a:r>
          </a:p>
          <a:p>
            <a:pPr marL="539746" lvl="1" indent="-269873" algn="l">
              <a:lnSpc>
                <a:spcPts val="3499"/>
              </a:lnSpc>
              <a:spcBef>
                <a:spcPct val="0"/>
              </a:spcBef>
              <a:buFont typeface="Arial"/>
              <a:buChar char="•"/>
            </a:pPr>
            <a:r>
              <a:rPr lang="en-US" sz="2499">
                <a:solidFill>
                  <a:srgbClr val="FBF9F1"/>
                </a:solidFill>
                <a:latin typeface="Times New Roman"/>
                <a:ea typeface="Times New Roman"/>
                <a:cs typeface="Times New Roman"/>
                <a:sym typeface="Times New Roman"/>
              </a:rPr>
              <a:t>Create a wireframe in Balsamiq and make adjustments in accordance with the testing that has been finished. </a:t>
            </a:r>
          </a:p>
          <a:p>
            <a:pPr algn="ctr">
              <a:lnSpc>
                <a:spcPts val="2659"/>
              </a:lnSpc>
              <a:spcBef>
                <a:spcPct val="0"/>
              </a:spcBef>
            </a:pPr>
            <a:endParaRPr lang="en-US" sz="2499">
              <a:solidFill>
                <a:srgbClr val="FBF9F1"/>
              </a:solidFill>
              <a:latin typeface="Times New Roman"/>
              <a:ea typeface="Times New Roman"/>
              <a:cs typeface="Times New Roman"/>
              <a:sym typeface="Times New Roman"/>
            </a:endParaRPr>
          </a:p>
          <a:p>
            <a:pPr algn="ctr">
              <a:lnSpc>
                <a:spcPts val="3919"/>
              </a:lnSpc>
              <a:spcBef>
                <a:spcPct val="0"/>
              </a:spcBef>
            </a:pPr>
            <a:endParaRPr lang="en-US" sz="2499">
              <a:solidFill>
                <a:srgbClr val="FBF9F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4" name="TextBox 4"/>
          <p:cNvSpPr txBox="1"/>
          <p:nvPr/>
        </p:nvSpPr>
        <p:spPr>
          <a:xfrm>
            <a:off x="2238056" y="3043139"/>
            <a:ext cx="4733925" cy="538480"/>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Times New Roman Bold"/>
                <a:ea typeface="Times New Roman Bold"/>
                <a:cs typeface="Times New Roman Bold"/>
                <a:sym typeface="Times New Roman Bold"/>
              </a:rPr>
              <a:t>Required Functionalities:</a:t>
            </a:r>
          </a:p>
        </p:txBody>
      </p:sp>
      <p:sp>
        <p:nvSpPr>
          <p:cNvPr id="5" name="TextBox 5"/>
          <p:cNvSpPr txBox="1"/>
          <p:nvPr/>
        </p:nvSpPr>
        <p:spPr>
          <a:xfrm>
            <a:off x="2238056" y="990600"/>
            <a:ext cx="8012753" cy="516890"/>
          </a:xfrm>
          <a:prstGeom prst="rect">
            <a:avLst/>
          </a:prstGeom>
        </p:spPr>
        <p:txBody>
          <a:bodyPr lIns="0" tIns="0" rIns="0" bIns="0" rtlCol="0" anchor="t">
            <a:spAutoFit/>
          </a:bodyPr>
          <a:lstStyle/>
          <a:p>
            <a:pPr algn="l">
              <a:lnSpc>
                <a:spcPts val="3520"/>
              </a:lnSpc>
            </a:pPr>
            <a:r>
              <a:rPr lang="en-US" sz="3200" b="1">
                <a:solidFill>
                  <a:srgbClr val="FBF9F1"/>
                </a:solidFill>
                <a:latin typeface="Times New Roman Bold"/>
                <a:ea typeface="Times New Roman Bold"/>
                <a:cs typeface="Times New Roman Bold"/>
                <a:sym typeface="Times New Roman Bold"/>
              </a:rPr>
              <a:t>FUNCTIONALITIES</a:t>
            </a:r>
          </a:p>
        </p:txBody>
      </p:sp>
      <p:sp>
        <p:nvSpPr>
          <p:cNvPr id="6" name="TextBox 6"/>
          <p:cNvSpPr txBox="1"/>
          <p:nvPr/>
        </p:nvSpPr>
        <p:spPr>
          <a:xfrm>
            <a:off x="10891219" y="3043139"/>
            <a:ext cx="4733925" cy="538480"/>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Times New Roman Bold"/>
                <a:ea typeface="Times New Roman Bold"/>
                <a:cs typeface="Times New Roman Bold"/>
                <a:sym typeface="Times New Roman Bold"/>
              </a:rPr>
              <a:t>Additional Functionalities:</a:t>
            </a:r>
          </a:p>
        </p:txBody>
      </p:sp>
      <p:sp>
        <p:nvSpPr>
          <p:cNvPr id="7" name="TextBox 7"/>
          <p:cNvSpPr txBox="1"/>
          <p:nvPr/>
        </p:nvSpPr>
        <p:spPr>
          <a:xfrm>
            <a:off x="2092619" y="4138426"/>
            <a:ext cx="5670678" cy="397510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Intuitive Navigation</a:t>
            </a:r>
          </a:p>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Games for active engagement</a:t>
            </a:r>
          </a:p>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Language support in English and Detusch</a:t>
            </a:r>
          </a:p>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Camera Feature for image recognition</a:t>
            </a:r>
          </a:p>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User friendly application to  all kind off users</a:t>
            </a:r>
          </a:p>
          <a:p>
            <a:pPr algn="l">
              <a:lnSpc>
                <a:spcPts val="3499"/>
              </a:lnSpc>
              <a:spcBef>
                <a:spcPct val="0"/>
              </a:spcBef>
            </a:pPr>
            <a:endParaRPr lang="en-US" sz="2499">
              <a:solidFill>
                <a:srgbClr val="FBF9F1"/>
              </a:solidFill>
              <a:latin typeface="Times New Roman"/>
              <a:ea typeface="Times New Roman"/>
              <a:cs typeface="Times New Roman"/>
              <a:sym typeface="Times New Roman"/>
            </a:endParaRPr>
          </a:p>
        </p:txBody>
      </p:sp>
      <p:grpSp>
        <p:nvGrpSpPr>
          <p:cNvPr id="8" name="Group 8"/>
          <p:cNvGrpSpPr/>
          <p:nvPr/>
        </p:nvGrpSpPr>
        <p:grpSpPr>
          <a:xfrm rot="5400000">
            <a:off x="5870718" y="5196235"/>
            <a:ext cx="6350829" cy="873076"/>
            <a:chOff x="0" y="0"/>
            <a:chExt cx="1672646" cy="229946"/>
          </a:xfrm>
        </p:grpSpPr>
        <p:sp>
          <p:nvSpPr>
            <p:cNvPr id="9" name="Freeform 9"/>
            <p:cNvSpPr/>
            <p:nvPr/>
          </p:nvSpPr>
          <p:spPr>
            <a:xfrm>
              <a:off x="0" y="0"/>
              <a:ext cx="1672646" cy="229946"/>
            </a:xfrm>
            <a:custGeom>
              <a:avLst/>
              <a:gdLst/>
              <a:ahLst/>
              <a:cxnLst/>
              <a:rect l="l" t="t" r="r" b="b"/>
              <a:pathLst>
                <a:path w="1672646" h="229946">
                  <a:moveTo>
                    <a:pt x="73142" y="0"/>
                  </a:moveTo>
                  <a:lnTo>
                    <a:pt x="1599504" y="0"/>
                  </a:lnTo>
                  <a:cubicBezTo>
                    <a:pt x="1618902" y="0"/>
                    <a:pt x="1637507" y="7706"/>
                    <a:pt x="1651223" y="21423"/>
                  </a:cubicBezTo>
                  <a:cubicBezTo>
                    <a:pt x="1664940" y="35140"/>
                    <a:pt x="1672646" y="53744"/>
                    <a:pt x="1672646" y="73142"/>
                  </a:cubicBezTo>
                  <a:lnTo>
                    <a:pt x="1672646" y="156803"/>
                  </a:lnTo>
                  <a:cubicBezTo>
                    <a:pt x="1672646" y="197199"/>
                    <a:pt x="1639899" y="229946"/>
                    <a:pt x="1599504" y="229946"/>
                  </a:cubicBezTo>
                  <a:lnTo>
                    <a:pt x="73142" y="229946"/>
                  </a:lnTo>
                  <a:cubicBezTo>
                    <a:pt x="53744" y="229946"/>
                    <a:pt x="35140" y="222240"/>
                    <a:pt x="21423" y="208523"/>
                  </a:cubicBezTo>
                  <a:cubicBezTo>
                    <a:pt x="7706" y="194806"/>
                    <a:pt x="0" y="176202"/>
                    <a:pt x="0" y="156803"/>
                  </a:cubicBezTo>
                  <a:lnTo>
                    <a:pt x="0" y="73142"/>
                  </a:lnTo>
                  <a:cubicBezTo>
                    <a:pt x="0" y="53744"/>
                    <a:pt x="7706" y="35140"/>
                    <a:pt x="21423" y="21423"/>
                  </a:cubicBezTo>
                  <a:cubicBezTo>
                    <a:pt x="35140" y="7706"/>
                    <a:pt x="53744" y="0"/>
                    <a:pt x="73142" y="0"/>
                  </a:cubicBezTo>
                  <a:close/>
                </a:path>
              </a:pathLst>
            </a:custGeom>
            <a:solidFill>
              <a:srgbClr val="000000">
                <a:alpha val="0"/>
              </a:srgbClr>
            </a:solidFill>
            <a:ln w="38100" cap="rnd">
              <a:solidFill>
                <a:srgbClr val="FBF9F1"/>
              </a:solidFill>
              <a:prstDash val="solid"/>
              <a:round/>
            </a:ln>
          </p:spPr>
        </p:sp>
        <p:sp>
          <p:nvSpPr>
            <p:cNvPr id="10" name="TextBox 10"/>
            <p:cNvSpPr txBox="1"/>
            <p:nvPr/>
          </p:nvSpPr>
          <p:spPr>
            <a:xfrm>
              <a:off x="0" y="-38100"/>
              <a:ext cx="1672646" cy="268046"/>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51908" y="4254823"/>
            <a:ext cx="5670678" cy="266065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Login and Register options</a:t>
            </a:r>
          </a:p>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Important Notifications </a:t>
            </a:r>
          </a:p>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Bookmarking Sights</a:t>
            </a:r>
          </a:p>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ZwickSights - overall Sights </a:t>
            </a:r>
          </a:p>
          <a:p>
            <a:pPr marL="539749" lvl="1" indent="-269875" algn="l">
              <a:lnSpc>
                <a:spcPts val="3499"/>
              </a:lnSpc>
              <a:buFont typeface="Arial"/>
              <a:buChar char="•"/>
            </a:pPr>
            <a:r>
              <a:rPr lang="en-US" sz="2499">
                <a:solidFill>
                  <a:srgbClr val="FBF9F1"/>
                </a:solidFill>
                <a:latin typeface="Times New Roman"/>
                <a:ea typeface="Times New Roman"/>
                <a:cs typeface="Times New Roman"/>
                <a:sym typeface="Times New Roman"/>
              </a:rPr>
              <a:t>Sharing Progress on external application.</a:t>
            </a:r>
          </a:p>
        </p:txBody>
      </p:sp>
      <p:sp>
        <p:nvSpPr>
          <p:cNvPr id="12" name="Freeform 12"/>
          <p:cNvSpPr/>
          <p:nvPr/>
        </p:nvSpPr>
        <p:spPr>
          <a:xfrm>
            <a:off x="8817532" y="5369529"/>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3" name="Freeform 13"/>
          <p:cNvSpPr/>
          <p:nvPr/>
        </p:nvSpPr>
        <p:spPr>
          <a:xfrm>
            <a:off x="8817532" y="803998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4" name="Freeform 14"/>
          <p:cNvSpPr/>
          <p:nvPr/>
        </p:nvSpPr>
        <p:spPr>
          <a:xfrm>
            <a:off x="8817532" y="269678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7273" y="1112030"/>
            <a:ext cx="5208029" cy="5577367"/>
          </a:xfrm>
          <a:custGeom>
            <a:avLst/>
            <a:gdLst/>
            <a:ahLst/>
            <a:cxnLst/>
            <a:rect l="l" t="t" r="r" b="b"/>
            <a:pathLst>
              <a:path w="5208029" h="5577367">
                <a:moveTo>
                  <a:pt x="0" y="0"/>
                </a:moveTo>
                <a:lnTo>
                  <a:pt x="5208029" y="0"/>
                </a:lnTo>
                <a:lnTo>
                  <a:pt x="5208029" y="5577368"/>
                </a:lnTo>
                <a:lnTo>
                  <a:pt x="0" y="5577368"/>
                </a:lnTo>
                <a:lnTo>
                  <a:pt x="0" y="0"/>
                </a:lnTo>
                <a:close/>
              </a:path>
            </a:pathLst>
          </a:custGeom>
          <a:blipFill>
            <a:blip r:embed="rId2"/>
            <a:stretch>
              <a:fillRect t="-1697" b="-1697"/>
            </a:stretch>
          </a:blipFill>
        </p:spPr>
      </p:sp>
      <p:sp>
        <p:nvSpPr>
          <p:cNvPr id="3" name="Freeform 3"/>
          <p:cNvSpPr/>
          <p:nvPr/>
        </p:nvSpPr>
        <p:spPr>
          <a:xfrm>
            <a:off x="12493333" y="1112030"/>
            <a:ext cx="5794667" cy="5577367"/>
          </a:xfrm>
          <a:custGeom>
            <a:avLst/>
            <a:gdLst/>
            <a:ahLst/>
            <a:cxnLst/>
            <a:rect l="l" t="t" r="r" b="b"/>
            <a:pathLst>
              <a:path w="5794667" h="5577367">
                <a:moveTo>
                  <a:pt x="0" y="0"/>
                </a:moveTo>
                <a:lnTo>
                  <a:pt x="5794667" y="0"/>
                </a:lnTo>
                <a:lnTo>
                  <a:pt x="5794667" y="5577368"/>
                </a:lnTo>
                <a:lnTo>
                  <a:pt x="0" y="5577368"/>
                </a:lnTo>
                <a:lnTo>
                  <a:pt x="0" y="0"/>
                </a:lnTo>
                <a:close/>
              </a:path>
            </a:pathLst>
          </a:custGeom>
          <a:blipFill>
            <a:blip r:embed="rId3"/>
            <a:stretch>
              <a:fillRect/>
            </a:stretch>
          </a:blipFill>
        </p:spPr>
      </p:sp>
      <p:sp>
        <p:nvSpPr>
          <p:cNvPr id="4" name="Freeform 4"/>
          <p:cNvSpPr/>
          <p:nvPr/>
        </p:nvSpPr>
        <p:spPr>
          <a:xfrm rot="-5400000">
            <a:off x="7097229" y="5016795"/>
            <a:ext cx="4093542" cy="6098386"/>
          </a:xfrm>
          <a:custGeom>
            <a:avLst/>
            <a:gdLst/>
            <a:ahLst/>
            <a:cxnLst/>
            <a:rect l="l" t="t" r="r" b="b"/>
            <a:pathLst>
              <a:path w="4093542" h="6098386">
                <a:moveTo>
                  <a:pt x="0" y="0"/>
                </a:moveTo>
                <a:lnTo>
                  <a:pt x="4093542" y="0"/>
                </a:lnTo>
                <a:lnTo>
                  <a:pt x="4093542" y="6098386"/>
                </a:lnTo>
                <a:lnTo>
                  <a:pt x="0" y="6098386"/>
                </a:lnTo>
                <a:lnTo>
                  <a:pt x="0" y="0"/>
                </a:lnTo>
                <a:close/>
              </a:path>
            </a:pathLst>
          </a:custGeom>
          <a:blipFill>
            <a:blip r:embed="rId4"/>
            <a:stretch>
              <a:fillRect/>
            </a:stretch>
          </a:blipFill>
        </p:spPr>
      </p:sp>
      <p:sp>
        <p:nvSpPr>
          <p:cNvPr id="5" name="TextBox 5"/>
          <p:cNvSpPr txBox="1"/>
          <p:nvPr/>
        </p:nvSpPr>
        <p:spPr>
          <a:xfrm>
            <a:off x="3775745" y="315105"/>
            <a:ext cx="10257556" cy="516890"/>
          </a:xfrm>
          <a:prstGeom prst="rect">
            <a:avLst/>
          </a:prstGeom>
        </p:spPr>
        <p:txBody>
          <a:bodyPr lIns="0" tIns="0" rIns="0" bIns="0" rtlCol="0" anchor="t">
            <a:spAutoFit/>
          </a:bodyPr>
          <a:lstStyle/>
          <a:p>
            <a:pPr algn="ctr">
              <a:lnSpc>
                <a:spcPts val="3520"/>
              </a:lnSpc>
            </a:pPr>
            <a:r>
              <a:rPr lang="en-US" sz="3200" b="1">
                <a:solidFill>
                  <a:srgbClr val="FBF9F1"/>
                </a:solidFill>
                <a:latin typeface="Times New Roman Bold"/>
                <a:ea typeface="Times New Roman Bold"/>
                <a:cs typeface="Times New Roman Bold"/>
                <a:sym typeface="Times New Roman Bold"/>
              </a:rPr>
              <a:t>FLOW CHARTS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882931" y="1861542"/>
            <a:ext cx="6749631" cy="4252268"/>
          </a:xfrm>
          <a:custGeom>
            <a:avLst/>
            <a:gdLst/>
            <a:ahLst/>
            <a:cxnLst/>
            <a:rect l="l" t="t" r="r" b="b"/>
            <a:pathLst>
              <a:path w="6749631" h="4252268">
                <a:moveTo>
                  <a:pt x="0" y="0"/>
                </a:moveTo>
                <a:lnTo>
                  <a:pt x="6749631" y="0"/>
                </a:lnTo>
                <a:lnTo>
                  <a:pt x="6749631" y="4252268"/>
                </a:lnTo>
                <a:lnTo>
                  <a:pt x="0" y="4252268"/>
                </a:lnTo>
                <a:lnTo>
                  <a:pt x="0" y="0"/>
                </a:lnTo>
                <a:close/>
              </a:path>
            </a:pathLst>
          </a:custGeom>
          <a:blipFill>
            <a:blip r:embed="rId4"/>
            <a:stretch>
              <a:fillRect/>
            </a:stretch>
          </a:blipFill>
        </p:spPr>
      </p:sp>
      <p:sp>
        <p:nvSpPr>
          <p:cNvPr id="5" name="Freeform 5"/>
          <p:cNvSpPr/>
          <p:nvPr/>
        </p:nvSpPr>
        <p:spPr>
          <a:xfrm>
            <a:off x="882931" y="6243661"/>
            <a:ext cx="6603862" cy="4043339"/>
          </a:xfrm>
          <a:custGeom>
            <a:avLst/>
            <a:gdLst/>
            <a:ahLst/>
            <a:cxnLst/>
            <a:rect l="l" t="t" r="r" b="b"/>
            <a:pathLst>
              <a:path w="6603862" h="4043339">
                <a:moveTo>
                  <a:pt x="0" y="0"/>
                </a:moveTo>
                <a:lnTo>
                  <a:pt x="6603862" y="0"/>
                </a:lnTo>
                <a:lnTo>
                  <a:pt x="6603862" y="4043339"/>
                </a:lnTo>
                <a:lnTo>
                  <a:pt x="0" y="4043339"/>
                </a:lnTo>
                <a:lnTo>
                  <a:pt x="0" y="0"/>
                </a:lnTo>
                <a:close/>
              </a:path>
            </a:pathLst>
          </a:custGeom>
          <a:blipFill>
            <a:blip r:embed="rId5"/>
            <a:stretch>
              <a:fillRect t="-5531" b="-5531"/>
            </a:stretch>
          </a:blipFill>
        </p:spPr>
      </p:sp>
      <p:sp>
        <p:nvSpPr>
          <p:cNvPr id="6" name="Freeform 6"/>
          <p:cNvSpPr/>
          <p:nvPr/>
        </p:nvSpPr>
        <p:spPr>
          <a:xfrm>
            <a:off x="7632562" y="1861542"/>
            <a:ext cx="6491232" cy="4252268"/>
          </a:xfrm>
          <a:custGeom>
            <a:avLst/>
            <a:gdLst/>
            <a:ahLst/>
            <a:cxnLst/>
            <a:rect l="l" t="t" r="r" b="b"/>
            <a:pathLst>
              <a:path w="6491232" h="4252268">
                <a:moveTo>
                  <a:pt x="0" y="0"/>
                </a:moveTo>
                <a:lnTo>
                  <a:pt x="6491233" y="0"/>
                </a:lnTo>
                <a:lnTo>
                  <a:pt x="6491233" y="4252268"/>
                </a:lnTo>
                <a:lnTo>
                  <a:pt x="0" y="4252268"/>
                </a:lnTo>
                <a:lnTo>
                  <a:pt x="0" y="0"/>
                </a:lnTo>
                <a:close/>
              </a:path>
            </a:pathLst>
          </a:custGeom>
          <a:blipFill>
            <a:blip r:embed="rId6"/>
            <a:stretch>
              <a:fillRect l="-1479" r="-1479"/>
            </a:stretch>
          </a:blipFill>
        </p:spPr>
      </p:sp>
      <p:sp>
        <p:nvSpPr>
          <p:cNvPr id="7" name="Freeform 7"/>
          <p:cNvSpPr/>
          <p:nvPr/>
        </p:nvSpPr>
        <p:spPr>
          <a:xfrm>
            <a:off x="7486793" y="6243661"/>
            <a:ext cx="2099005" cy="4135970"/>
          </a:xfrm>
          <a:custGeom>
            <a:avLst/>
            <a:gdLst/>
            <a:ahLst/>
            <a:cxnLst/>
            <a:rect l="l" t="t" r="r" b="b"/>
            <a:pathLst>
              <a:path w="2099005" h="4135970">
                <a:moveTo>
                  <a:pt x="0" y="0"/>
                </a:moveTo>
                <a:lnTo>
                  <a:pt x="2099005" y="0"/>
                </a:lnTo>
                <a:lnTo>
                  <a:pt x="2099005" y="4135970"/>
                </a:lnTo>
                <a:lnTo>
                  <a:pt x="0" y="4135970"/>
                </a:lnTo>
                <a:lnTo>
                  <a:pt x="0" y="0"/>
                </a:lnTo>
                <a:close/>
              </a:path>
            </a:pathLst>
          </a:custGeom>
          <a:blipFill>
            <a:blip r:embed="rId7"/>
            <a:stretch>
              <a:fillRect/>
            </a:stretch>
          </a:blipFill>
        </p:spPr>
      </p:sp>
      <p:sp>
        <p:nvSpPr>
          <p:cNvPr id="8" name="TextBox 8"/>
          <p:cNvSpPr txBox="1"/>
          <p:nvPr/>
        </p:nvSpPr>
        <p:spPr>
          <a:xfrm>
            <a:off x="882931" y="381317"/>
            <a:ext cx="9801440" cy="516890"/>
          </a:xfrm>
          <a:prstGeom prst="rect">
            <a:avLst/>
          </a:prstGeom>
        </p:spPr>
        <p:txBody>
          <a:bodyPr lIns="0" tIns="0" rIns="0" bIns="0" rtlCol="0" anchor="t">
            <a:spAutoFit/>
          </a:bodyPr>
          <a:lstStyle/>
          <a:p>
            <a:pPr algn="just">
              <a:lnSpc>
                <a:spcPts val="3520"/>
              </a:lnSpc>
            </a:pPr>
            <a:r>
              <a:rPr lang="en-US" sz="3200" b="1">
                <a:solidFill>
                  <a:srgbClr val="FBF9F1"/>
                </a:solidFill>
                <a:latin typeface="Times New Roman Bold"/>
                <a:ea typeface="Times New Roman Bold"/>
                <a:cs typeface="Times New Roman Bold"/>
                <a:sym typeface="Times New Roman Bold"/>
              </a:rPr>
              <a:t>PAPER PROTOTYPES</a:t>
            </a:r>
          </a:p>
        </p:txBody>
      </p:sp>
      <p:sp>
        <p:nvSpPr>
          <p:cNvPr id="9" name="TextBox 9"/>
          <p:cNvSpPr txBox="1"/>
          <p:nvPr/>
        </p:nvSpPr>
        <p:spPr>
          <a:xfrm>
            <a:off x="882931" y="1098232"/>
            <a:ext cx="4733925" cy="469900"/>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Times New Roman Bold"/>
                <a:ea typeface="Times New Roman Bold"/>
                <a:cs typeface="Times New Roman Bold"/>
                <a:sym typeface="Times New Roman Bold"/>
              </a:rPr>
              <a:t>Shubha Mahesh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5072351" y="6658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5170271" y="2014922"/>
            <a:ext cx="1966733" cy="3706290"/>
          </a:xfrm>
          <a:custGeom>
            <a:avLst/>
            <a:gdLst/>
            <a:ahLst/>
            <a:cxnLst/>
            <a:rect l="l" t="t" r="r" b="b"/>
            <a:pathLst>
              <a:path w="1966733" h="3706290">
                <a:moveTo>
                  <a:pt x="0" y="0"/>
                </a:moveTo>
                <a:lnTo>
                  <a:pt x="1966732" y="0"/>
                </a:lnTo>
                <a:lnTo>
                  <a:pt x="1966732" y="3706290"/>
                </a:lnTo>
                <a:lnTo>
                  <a:pt x="0" y="3706290"/>
                </a:lnTo>
                <a:lnTo>
                  <a:pt x="0" y="0"/>
                </a:lnTo>
                <a:close/>
              </a:path>
            </a:pathLst>
          </a:custGeom>
          <a:blipFill>
            <a:blip r:embed="rId4"/>
            <a:stretch>
              <a:fillRect l="-2191" r="-12055"/>
            </a:stretch>
          </a:blipFill>
        </p:spPr>
      </p:sp>
      <p:sp>
        <p:nvSpPr>
          <p:cNvPr id="5" name="Freeform 5"/>
          <p:cNvSpPr/>
          <p:nvPr/>
        </p:nvSpPr>
        <p:spPr>
          <a:xfrm>
            <a:off x="408177" y="2014922"/>
            <a:ext cx="2142699" cy="3706290"/>
          </a:xfrm>
          <a:custGeom>
            <a:avLst/>
            <a:gdLst/>
            <a:ahLst/>
            <a:cxnLst/>
            <a:rect l="l" t="t" r="r" b="b"/>
            <a:pathLst>
              <a:path w="2142699" h="3706290">
                <a:moveTo>
                  <a:pt x="0" y="0"/>
                </a:moveTo>
                <a:lnTo>
                  <a:pt x="2142699" y="0"/>
                </a:lnTo>
                <a:lnTo>
                  <a:pt x="2142699" y="3706290"/>
                </a:lnTo>
                <a:lnTo>
                  <a:pt x="0" y="3706290"/>
                </a:lnTo>
                <a:lnTo>
                  <a:pt x="0" y="0"/>
                </a:lnTo>
                <a:close/>
              </a:path>
            </a:pathLst>
          </a:custGeom>
          <a:blipFill>
            <a:blip r:embed="rId5"/>
            <a:stretch>
              <a:fillRect/>
            </a:stretch>
          </a:blipFill>
        </p:spPr>
      </p:sp>
      <p:sp>
        <p:nvSpPr>
          <p:cNvPr id="6" name="Freeform 6"/>
          <p:cNvSpPr/>
          <p:nvPr/>
        </p:nvSpPr>
        <p:spPr>
          <a:xfrm>
            <a:off x="2750588" y="2014922"/>
            <a:ext cx="2229565" cy="3706290"/>
          </a:xfrm>
          <a:custGeom>
            <a:avLst/>
            <a:gdLst/>
            <a:ahLst/>
            <a:cxnLst/>
            <a:rect l="l" t="t" r="r" b="b"/>
            <a:pathLst>
              <a:path w="2229565" h="3706290">
                <a:moveTo>
                  <a:pt x="0" y="0"/>
                </a:moveTo>
                <a:lnTo>
                  <a:pt x="2229565" y="0"/>
                </a:lnTo>
                <a:lnTo>
                  <a:pt x="2229565" y="3706290"/>
                </a:lnTo>
                <a:lnTo>
                  <a:pt x="0" y="3706290"/>
                </a:lnTo>
                <a:lnTo>
                  <a:pt x="0" y="0"/>
                </a:lnTo>
                <a:close/>
              </a:path>
            </a:pathLst>
          </a:custGeom>
          <a:blipFill>
            <a:blip r:embed="rId6"/>
            <a:stretch>
              <a:fillRect/>
            </a:stretch>
          </a:blipFill>
        </p:spPr>
      </p:sp>
      <p:sp>
        <p:nvSpPr>
          <p:cNvPr id="7" name="Freeform 7"/>
          <p:cNvSpPr/>
          <p:nvPr/>
        </p:nvSpPr>
        <p:spPr>
          <a:xfrm>
            <a:off x="7327503" y="2014922"/>
            <a:ext cx="2168759" cy="3706290"/>
          </a:xfrm>
          <a:custGeom>
            <a:avLst/>
            <a:gdLst/>
            <a:ahLst/>
            <a:cxnLst/>
            <a:rect l="l" t="t" r="r" b="b"/>
            <a:pathLst>
              <a:path w="2168759" h="3706290">
                <a:moveTo>
                  <a:pt x="0" y="0"/>
                </a:moveTo>
                <a:lnTo>
                  <a:pt x="2168759" y="0"/>
                </a:lnTo>
                <a:lnTo>
                  <a:pt x="2168759" y="3706290"/>
                </a:lnTo>
                <a:lnTo>
                  <a:pt x="0" y="3706290"/>
                </a:lnTo>
                <a:lnTo>
                  <a:pt x="0" y="0"/>
                </a:lnTo>
                <a:close/>
              </a:path>
            </a:pathLst>
          </a:custGeom>
          <a:blipFill>
            <a:blip r:embed="rId7"/>
            <a:stretch>
              <a:fillRect/>
            </a:stretch>
          </a:blipFill>
        </p:spPr>
      </p:sp>
      <p:sp>
        <p:nvSpPr>
          <p:cNvPr id="8" name="Freeform 8"/>
          <p:cNvSpPr/>
          <p:nvPr/>
        </p:nvSpPr>
        <p:spPr>
          <a:xfrm>
            <a:off x="9696287" y="2014922"/>
            <a:ext cx="2142699" cy="3706290"/>
          </a:xfrm>
          <a:custGeom>
            <a:avLst/>
            <a:gdLst/>
            <a:ahLst/>
            <a:cxnLst/>
            <a:rect l="l" t="t" r="r" b="b"/>
            <a:pathLst>
              <a:path w="2142699" h="3706290">
                <a:moveTo>
                  <a:pt x="0" y="0"/>
                </a:moveTo>
                <a:lnTo>
                  <a:pt x="2142699" y="0"/>
                </a:lnTo>
                <a:lnTo>
                  <a:pt x="2142699" y="3706290"/>
                </a:lnTo>
                <a:lnTo>
                  <a:pt x="0" y="3706290"/>
                </a:lnTo>
                <a:lnTo>
                  <a:pt x="0" y="0"/>
                </a:lnTo>
                <a:close/>
              </a:path>
            </a:pathLst>
          </a:custGeom>
          <a:blipFill>
            <a:blip r:embed="rId8"/>
            <a:stretch>
              <a:fillRect/>
            </a:stretch>
          </a:blipFill>
        </p:spPr>
      </p:sp>
      <p:sp>
        <p:nvSpPr>
          <p:cNvPr id="9" name="Freeform 9"/>
          <p:cNvSpPr/>
          <p:nvPr/>
        </p:nvSpPr>
        <p:spPr>
          <a:xfrm>
            <a:off x="14360457" y="2019854"/>
            <a:ext cx="2235273" cy="3701358"/>
          </a:xfrm>
          <a:custGeom>
            <a:avLst/>
            <a:gdLst/>
            <a:ahLst/>
            <a:cxnLst/>
            <a:rect l="l" t="t" r="r" b="b"/>
            <a:pathLst>
              <a:path w="2235273" h="3701358">
                <a:moveTo>
                  <a:pt x="0" y="0"/>
                </a:moveTo>
                <a:lnTo>
                  <a:pt x="2235273" y="0"/>
                </a:lnTo>
                <a:lnTo>
                  <a:pt x="2235273" y="3701358"/>
                </a:lnTo>
                <a:lnTo>
                  <a:pt x="0" y="3701358"/>
                </a:lnTo>
                <a:lnTo>
                  <a:pt x="0" y="0"/>
                </a:lnTo>
                <a:close/>
              </a:path>
            </a:pathLst>
          </a:custGeom>
          <a:blipFill>
            <a:blip r:embed="rId9"/>
            <a:stretch>
              <a:fillRect/>
            </a:stretch>
          </a:blipFill>
        </p:spPr>
      </p:sp>
      <p:sp>
        <p:nvSpPr>
          <p:cNvPr id="10" name="Freeform 10"/>
          <p:cNvSpPr/>
          <p:nvPr/>
        </p:nvSpPr>
        <p:spPr>
          <a:xfrm>
            <a:off x="12053699" y="2019854"/>
            <a:ext cx="2087683" cy="3706290"/>
          </a:xfrm>
          <a:custGeom>
            <a:avLst/>
            <a:gdLst/>
            <a:ahLst/>
            <a:cxnLst/>
            <a:rect l="l" t="t" r="r" b="b"/>
            <a:pathLst>
              <a:path w="2087683" h="3706290">
                <a:moveTo>
                  <a:pt x="0" y="0"/>
                </a:moveTo>
                <a:lnTo>
                  <a:pt x="2087683" y="0"/>
                </a:lnTo>
                <a:lnTo>
                  <a:pt x="2087683" y="3706289"/>
                </a:lnTo>
                <a:lnTo>
                  <a:pt x="0" y="3706289"/>
                </a:lnTo>
                <a:lnTo>
                  <a:pt x="0" y="0"/>
                </a:lnTo>
                <a:close/>
              </a:path>
            </a:pathLst>
          </a:custGeom>
          <a:blipFill>
            <a:blip r:embed="rId10"/>
            <a:stretch>
              <a:fillRect/>
            </a:stretch>
          </a:blipFill>
        </p:spPr>
      </p:sp>
      <p:sp>
        <p:nvSpPr>
          <p:cNvPr id="11" name="Freeform 11"/>
          <p:cNvSpPr/>
          <p:nvPr/>
        </p:nvSpPr>
        <p:spPr>
          <a:xfrm>
            <a:off x="408177" y="5961341"/>
            <a:ext cx="2142699" cy="3385993"/>
          </a:xfrm>
          <a:custGeom>
            <a:avLst/>
            <a:gdLst/>
            <a:ahLst/>
            <a:cxnLst/>
            <a:rect l="l" t="t" r="r" b="b"/>
            <a:pathLst>
              <a:path w="2142699" h="3385993">
                <a:moveTo>
                  <a:pt x="0" y="0"/>
                </a:moveTo>
                <a:lnTo>
                  <a:pt x="2142699" y="0"/>
                </a:lnTo>
                <a:lnTo>
                  <a:pt x="2142699" y="3385993"/>
                </a:lnTo>
                <a:lnTo>
                  <a:pt x="0" y="3385993"/>
                </a:lnTo>
                <a:lnTo>
                  <a:pt x="0" y="0"/>
                </a:lnTo>
                <a:close/>
              </a:path>
            </a:pathLst>
          </a:custGeom>
          <a:blipFill>
            <a:blip r:embed="rId11"/>
            <a:stretch>
              <a:fillRect/>
            </a:stretch>
          </a:blipFill>
        </p:spPr>
      </p:sp>
      <p:sp>
        <p:nvSpPr>
          <p:cNvPr id="12" name="Freeform 12"/>
          <p:cNvSpPr/>
          <p:nvPr/>
        </p:nvSpPr>
        <p:spPr>
          <a:xfrm>
            <a:off x="2750588" y="5961341"/>
            <a:ext cx="2146502" cy="3434404"/>
          </a:xfrm>
          <a:custGeom>
            <a:avLst/>
            <a:gdLst/>
            <a:ahLst/>
            <a:cxnLst/>
            <a:rect l="l" t="t" r="r" b="b"/>
            <a:pathLst>
              <a:path w="2146502" h="3434404">
                <a:moveTo>
                  <a:pt x="0" y="0"/>
                </a:moveTo>
                <a:lnTo>
                  <a:pt x="2146502" y="0"/>
                </a:lnTo>
                <a:lnTo>
                  <a:pt x="2146502" y="3434404"/>
                </a:lnTo>
                <a:lnTo>
                  <a:pt x="0" y="3434404"/>
                </a:lnTo>
                <a:lnTo>
                  <a:pt x="0" y="0"/>
                </a:lnTo>
                <a:close/>
              </a:path>
            </a:pathLst>
          </a:custGeom>
          <a:blipFill>
            <a:blip r:embed="rId12"/>
            <a:stretch>
              <a:fillRect/>
            </a:stretch>
          </a:blipFill>
        </p:spPr>
      </p:sp>
      <p:sp>
        <p:nvSpPr>
          <p:cNvPr id="13" name="Freeform 13"/>
          <p:cNvSpPr/>
          <p:nvPr/>
        </p:nvSpPr>
        <p:spPr>
          <a:xfrm>
            <a:off x="5170271" y="5961341"/>
            <a:ext cx="1966733" cy="3434404"/>
          </a:xfrm>
          <a:custGeom>
            <a:avLst/>
            <a:gdLst/>
            <a:ahLst/>
            <a:cxnLst/>
            <a:rect l="l" t="t" r="r" b="b"/>
            <a:pathLst>
              <a:path w="1966733" h="3434404">
                <a:moveTo>
                  <a:pt x="0" y="0"/>
                </a:moveTo>
                <a:lnTo>
                  <a:pt x="1966732" y="0"/>
                </a:lnTo>
                <a:lnTo>
                  <a:pt x="1966732" y="3434404"/>
                </a:lnTo>
                <a:lnTo>
                  <a:pt x="0" y="3434404"/>
                </a:lnTo>
                <a:lnTo>
                  <a:pt x="0" y="0"/>
                </a:lnTo>
                <a:close/>
              </a:path>
            </a:pathLst>
          </a:custGeom>
          <a:blipFill>
            <a:blip r:embed="rId13"/>
            <a:stretch>
              <a:fillRect/>
            </a:stretch>
          </a:blipFill>
        </p:spPr>
      </p:sp>
      <p:sp>
        <p:nvSpPr>
          <p:cNvPr id="14" name="Freeform 14"/>
          <p:cNvSpPr/>
          <p:nvPr/>
        </p:nvSpPr>
        <p:spPr>
          <a:xfrm>
            <a:off x="9696287" y="5928312"/>
            <a:ext cx="2179585" cy="3500463"/>
          </a:xfrm>
          <a:custGeom>
            <a:avLst/>
            <a:gdLst/>
            <a:ahLst/>
            <a:cxnLst/>
            <a:rect l="l" t="t" r="r" b="b"/>
            <a:pathLst>
              <a:path w="2179585" h="3500463">
                <a:moveTo>
                  <a:pt x="0" y="0"/>
                </a:moveTo>
                <a:lnTo>
                  <a:pt x="2179585" y="0"/>
                </a:lnTo>
                <a:lnTo>
                  <a:pt x="2179585" y="3500462"/>
                </a:lnTo>
                <a:lnTo>
                  <a:pt x="0" y="3500462"/>
                </a:lnTo>
                <a:lnTo>
                  <a:pt x="0" y="0"/>
                </a:lnTo>
                <a:close/>
              </a:path>
            </a:pathLst>
          </a:custGeom>
          <a:blipFill>
            <a:blip r:embed="rId14"/>
            <a:stretch>
              <a:fillRect/>
            </a:stretch>
          </a:blipFill>
        </p:spPr>
      </p:sp>
      <p:sp>
        <p:nvSpPr>
          <p:cNvPr id="15" name="Freeform 15"/>
          <p:cNvSpPr/>
          <p:nvPr/>
        </p:nvSpPr>
        <p:spPr>
          <a:xfrm>
            <a:off x="7337028" y="5928312"/>
            <a:ext cx="2031909" cy="3500463"/>
          </a:xfrm>
          <a:custGeom>
            <a:avLst/>
            <a:gdLst/>
            <a:ahLst/>
            <a:cxnLst/>
            <a:rect l="l" t="t" r="r" b="b"/>
            <a:pathLst>
              <a:path w="2031909" h="3500463">
                <a:moveTo>
                  <a:pt x="0" y="0"/>
                </a:moveTo>
                <a:lnTo>
                  <a:pt x="2031910" y="0"/>
                </a:lnTo>
                <a:lnTo>
                  <a:pt x="2031910" y="3500462"/>
                </a:lnTo>
                <a:lnTo>
                  <a:pt x="0" y="3500462"/>
                </a:lnTo>
                <a:lnTo>
                  <a:pt x="0" y="0"/>
                </a:lnTo>
                <a:close/>
              </a:path>
            </a:pathLst>
          </a:custGeom>
          <a:blipFill>
            <a:blip r:embed="rId15"/>
            <a:stretch>
              <a:fillRect/>
            </a:stretch>
          </a:blipFill>
        </p:spPr>
      </p:sp>
      <p:sp>
        <p:nvSpPr>
          <p:cNvPr id="16" name="Freeform 16"/>
          <p:cNvSpPr/>
          <p:nvPr/>
        </p:nvSpPr>
        <p:spPr>
          <a:xfrm>
            <a:off x="12111451" y="5961341"/>
            <a:ext cx="2029932" cy="3455203"/>
          </a:xfrm>
          <a:custGeom>
            <a:avLst/>
            <a:gdLst/>
            <a:ahLst/>
            <a:cxnLst/>
            <a:rect l="l" t="t" r="r" b="b"/>
            <a:pathLst>
              <a:path w="2029932" h="3455203">
                <a:moveTo>
                  <a:pt x="0" y="0"/>
                </a:moveTo>
                <a:lnTo>
                  <a:pt x="2029931" y="0"/>
                </a:lnTo>
                <a:lnTo>
                  <a:pt x="2029931" y="3455203"/>
                </a:lnTo>
                <a:lnTo>
                  <a:pt x="0" y="3455203"/>
                </a:lnTo>
                <a:lnTo>
                  <a:pt x="0" y="0"/>
                </a:lnTo>
                <a:close/>
              </a:path>
            </a:pathLst>
          </a:custGeom>
          <a:blipFill>
            <a:blip r:embed="rId16"/>
            <a:stretch>
              <a:fillRect/>
            </a:stretch>
          </a:blipFill>
        </p:spPr>
      </p:sp>
      <p:sp>
        <p:nvSpPr>
          <p:cNvPr id="17" name="Freeform 17"/>
          <p:cNvSpPr/>
          <p:nvPr/>
        </p:nvSpPr>
        <p:spPr>
          <a:xfrm>
            <a:off x="14379507" y="5973572"/>
            <a:ext cx="2216223" cy="3455203"/>
          </a:xfrm>
          <a:custGeom>
            <a:avLst/>
            <a:gdLst/>
            <a:ahLst/>
            <a:cxnLst/>
            <a:rect l="l" t="t" r="r" b="b"/>
            <a:pathLst>
              <a:path w="2216223" h="3455203">
                <a:moveTo>
                  <a:pt x="0" y="0"/>
                </a:moveTo>
                <a:lnTo>
                  <a:pt x="2216223" y="0"/>
                </a:lnTo>
                <a:lnTo>
                  <a:pt x="2216223" y="3455202"/>
                </a:lnTo>
                <a:lnTo>
                  <a:pt x="0" y="3455202"/>
                </a:lnTo>
                <a:lnTo>
                  <a:pt x="0" y="0"/>
                </a:lnTo>
                <a:close/>
              </a:path>
            </a:pathLst>
          </a:custGeom>
          <a:blipFill>
            <a:blip r:embed="rId17"/>
            <a:stretch>
              <a:fillRect t="-3521" b="-3521"/>
            </a:stretch>
          </a:blipFill>
        </p:spPr>
      </p:sp>
      <p:sp>
        <p:nvSpPr>
          <p:cNvPr id="18" name="TextBox 18"/>
          <p:cNvSpPr txBox="1"/>
          <p:nvPr/>
        </p:nvSpPr>
        <p:spPr>
          <a:xfrm>
            <a:off x="397826" y="511810"/>
            <a:ext cx="8971112" cy="516890"/>
          </a:xfrm>
          <a:prstGeom prst="rect">
            <a:avLst/>
          </a:prstGeom>
        </p:spPr>
        <p:txBody>
          <a:bodyPr lIns="0" tIns="0" rIns="0" bIns="0" rtlCol="0" anchor="t">
            <a:spAutoFit/>
          </a:bodyPr>
          <a:lstStyle/>
          <a:p>
            <a:pPr algn="just">
              <a:lnSpc>
                <a:spcPts val="3520"/>
              </a:lnSpc>
            </a:pPr>
            <a:r>
              <a:rPr lang="en-US" sz="3200" b="1">
                <a:solidFill>
                  <a:srgbClr val="FBF9F1"/>
                </a:solidFill>
                <a:latin typeface="Times New Roman Bold"/>
                <a:ea typeface="Times New Roman Bold"/>
                <a:cs typeface="Times New Roman Bold"/>
                <a:sym typeface="Times New Roman Bold"/>
              </a:rPr>
              <a:t>PAPER PROTOTYPES</a:t>
            </a:r>
          </a:p>
        </p:txBody>
      </p:sp>
      <p:sp>
        <p:nvSpPr>
          <p:cNvPr id="19" name="TextBox 19"/>
          <p:cNvSpPr txBox="1"/>
          <p:nvPr/>
        </p:nvSpPr>
        <p:spPr>
          <a:xfrm>
            <a:off x="383625" y="1306897"/>
            <a:ext cx="4733925" cy="469900"/>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Times New Roman Bold"/>
                <a:ea typeface="Times New Roman Bold"/>
                <a:cs typeface="Times New Roman Bold"/>
                <a:sym typeface="Times New Roman Bold"/>
              </a:rPr>
              <a:t>Ravi Verma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33579" y="1847149"/>
            <a:ext cx="2918185" cy="4758314"/>
          </a:xfrm>
          <a:custGeom>
            <a:avLst/>
            <a:gdLst/>
            <a:ahLst/>
            <a:cxnLst/>
            <a:rect l="l" t="t" r="r" b="b"/>
            <a:pathLst>
              <a:path w="2918185" h="4758314">
                <a:moveTo>
                  <a:pt x="0" y="0"/>
                </a:moveTo>
                <a:lnTo>
                  <a:pt x="2918185" y="0"/>
                </a:lnTo>
                <a:lnTo>
                  <a:pt x="2918185" y="4758314"/>
                </a:lnTo>
                <a:lnTo>
                  <a:pt x="0" y="4758314"/>
                </a:lnTo>
                <a:lnTo>
                  <a:pt x="0" y="0"/>
                </a:lnTo>
                <a:close/>
              </a:path>
            </a:pathLst>
          </a:custGeom>
          <a:blipFill>
            <a:blip r:embed="rId2"/>
            <a:stretch>
              <a:fillRect/>
            </a:stretch>
          </a:blipFill>
        </p:spPr>
      </p:sp>
      <p:sp>
        <p:nvSpPr>
          <p:cNvPr id="3" name="Freeform 3"/>
          <p:cNvSpPr/>
          <p:nvPr/>
        </p:nvSpPr>
        <p:spPr>
          <a:xfrm>
            <a:off x="7577027" y="1847149"/>
            <a:ext cx="2962794" cy="4758314"/>
          </a:xfrm>
          <a:custGeom>
            <a:avLst/>
            <a:gdLst/>
            <a:ahLst/>
            <a:cxnLst/>
            <a:rect l="l" t="t" r="r" b="b"/>
            <a:pathLst>
              <a:path w="2962794" h="4758314">
                <a:moveTo>
                  <a:pt x="0" y="0"/>
                </a:moveTo>
                <a:lnTo>
                  <a:pt x="2962793" y="0"/>
                </a:lnTo>
                <a:lnTo>
                  <a:pt x="2962793" y="4758314"/>
                </a:lnTo>
                <a:lnTo>
                  <a:pt x="0" y="4758314"/>
                </a:lnTo>
                <a:lnTo>
                  <a:pt x="0" y="0"/>
                </a:lnTo>
                <a:close/>
              </a:path>
            </a:pathLst>
          </a:custGeom>
          <a:blipFill>
            <a:blip r:embed="rId3"/>
            <a:stretch>
              <a:fillRect/>
            </a:stretch>
          </a:blipFill>
        </p:spPr>
      </p:sp>
      <p:sp>
        <p:nvSpPr>
          <p:cNvPr id="4" name="Freeform 4"/>
          <p:cNvSpPr/>
          <p:nvPr/>
        </p:nvSpPr>
        <p:spPr>
          <a:xfrm>
            <a:off x="4297131" y="1847149"/>
            <a:ext cx="2851271" cy="4758314"/>
          </a:xfrm>
          <a:custGeom>
            <a:avLst/>
            <a:gdLst/>
            <a:ahLst/>
            <a:cxnLst/>
            <a:rect l="l" t="t" r="r" b="b"/>
            <a:pathLst>
              <a:path w="2851271" h="4758314">
                <a:moveTo>
                  <a:pt x="0" y="0"/>
                </a:moveTo>
                <a:lnTo>
                  <a:pt x="2851271" y="0"/>
                </a:lnTo>
                <a:lnTo>
                  <a:pt x="2851271" y="4758314"/>
                </a:lnTo>
                <a:lnTo>
                  <a:pt x="0" y="4758314"/>
                </a:lnTo>
                <a:lnTo>
                  <a:pt x="0" y="0"/>
                </a:lnTo>
                <a:close/>
              </a:path>
            </a:pathLst>
          </a:custGeom>
          <a:blipFill>
            <a:blip r:embed="rId4"/>
            <a:stretch>
              <a:fillRect/>
            </a:stretch>
          </a:blipFill>
        </p:spPr>
      </p:sp>
      <p:sp>
        <p:nvSpPr>
          <p:cNvPr id="5" name="Freeform 5"/>
          <p:cNvSpPr/>
          <p:nvPr/>
        </p:nvSpPr>
        <p:spPr>
          <a:xfrm>
            <a:off x="10968445" y="1847149"/>
            <a:ext cx="2706291" cy="4758314"/>
          </a:xfrm>
          <a:custGeom>
            <a:avLst/>
            <a:gdLst/>
            <a:ahLst/>
            <a:cxnLst/>
            <a:rect l="l" t="t" r="r" b="b"/>
            <a:pathLst>
              <a:path w="2706291" h="4758314">
                <a:moveTo>
                  <a:pt x="0" y="0"/>
                </a:moveTo>
                <a:lnTo>
                  <a:pt x="2706291" y="0"/>
                </a:lnTo>
                <a:lnTo>
                  <a:pt x="2706291" y="4758314"/>
                </a:lnTo>
                <a:lnTo>
                  <a:pt x="0" y="4758314"/>
                </a:lnTo>
                <a:lnTo>
                  <a:pt x="0" y="0"/>
                </a:lnTo>
                <a:close/>
              </a:path>
            </a:pathLst>
          </a:custGeom>
          <a:blipFill>
            <a:blip r:embed="rId5"/>
            <a:stretch>
              <a:fillRect/>
            </a:stretch>
          </a:blipFill>
        </p:spPr>
      </p:sp>
      <p:sp>
        <p:nvSpPr>
          <p:cNvPr id="6" name="Freeform 6"/>
          <p:cNvSpPr/>
          <p:nvPr/>
        </p:nvSpPr>
        <p:spPr>
          <a:xfrm>
            <a:off x="14103361" y="1905753"/>
            <a:ext cx="2868058" cy="4641106"/>
          </a:xfrm>
          <a:custGeom>
            <a:avLst/>
            <a:gdLst/>
            <a:ahLst/>
            <a:cxnLst/>
            <a:rect l="l" t="t" r="r" b="b"/>
            <a:pathLst>
              <a:path w="2868058" h="4641106">
                <a:moveTo>
                  <a:pt x="0" y="0"/>
                </a:moveTo>
                <a:lnTo>
                  <a:pt x="2868059" y="0"/>
                </a:lnTo>
                <a:lnTo>
                  <a:pt x="2868059" y="4641106"/>
                </a:lnTo>
                <a:lnTo>
                  <a:pt x="0" y="4641106"/>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1065</Words>
  <Application>Microsoft Office PowerPoint</Application>
  <PresentationFormat>Custom</PresentationFormat>
  <Paragraphs>91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Times New Roman</vt:lpstr>
      <vt:lpstr>Arial</vt:lpstr>
      <vt:lpstr>Calibri</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Elegant and Modern Startup Pitch Deck Presentation</dc:title>
  <cp:lastModifiedBy>Shubha Mahesh</cp:lastModifiedBy>
  <cp:revision>2</cp:revision>
  <dcterms:created xsi:type="dcterms:W3CDTF">2006-08-16T00:00:00Z</dcterms:created>
  <dcterms:modified xsi:type="dcterms:W3CDTF">2025-01-11T23:55:55Z</dcterms:modified>
  <dc:identifier>DAGbJmz8h2g</dc:identifier>
</cp:coreProperties>
</file>